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644" r:id="rId1"/>
  </p:sldMasterIdLst>
  <p:notesMasterIdLst>
    <p:notesMasterId r:id="rId36"/>
  </p:notesMasterIdLst>
  <p:handoutMasterIdLst>
    <p:handoutMasterId r:id="rId37"/>
  </p:handoutMasterIdLst>
  <p:sldIdLst>
    <p:sldId id="276" r:id="rId2"/>
    <p:sldId id="470" r:id="rId3"/>
    <p:sldId id="483" r:id="rId4"/>
    <p:sldId id="484" r:id="rId5"/>
    <p:sldId id="487" r:id="rId6"/>
    <p:sldId id="485" r:id="rId7"/>
    <p:sldId id="489" r:id="rId8"/>
    <p:sldId id="490" r:id="rId9"/>
    <p:sldId id="373" r:id="rId10"/>
    <p:sldId id="437" r:id="rId11"/>
    <p:sldId id="359" r:id="rId12"/>
    <p:sldId id="363" r:id="rId13"/>
    <p:sldId id="364" r:id="rId14"/>
    <p:sldId id="376" r:id="rId15"/>
    <p:sldId id="440" r:id="rId16"/>
    <p:sldId id="441" r:id="rId17"/>
    <p:sldId id="442" r:id="rId18"/>
    <p:sldId id="377" r:id="rId19"/>
    <p:sldId id="439" r:id="rId20"/>
    <p:sldId id="443" r:id="rId21"/>
    <p:sldId id="444" r:id="rId22"/>
    <p:sldId id="428" r:id="rId23"/>
    <p:sldId id="418" r:id="rId24"/>
    <p:sldId id="329" r:id="rId25"/>
    <p:sldId id="431" r:id="rId26"/>
    <p:sldId id="430" r:id="rId27"/>
    <p:sldId id="404" r:id="rId28"/>
    <p:sldId id="422" r:id="rId29"/>
    <p:sldId id="423" r:id="rId30"/>
    <p:sldId id="424" r:id="rId31"/>
    <p:sldId id="425" r:id="rId32"/>
    <p:sldId id="461" r:id="rId33"/>
    <p:sldId id="463" r:id="rId34"/>
    <p:sldId id="486" r:id="rId35"/>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2C7A2FF1-5856-48D8-8A94-4EEE6191FDF3}">
          <p14:sldIdLst>
            <p14:sldId id="276"/>
            <p14:sldId id="470"/>
            <p14:sldId id="483"/>
            <p14:sldId id="484"/>
            <p14:sldId id="487"/>
            <p14:sldId id="485"/>
            <p14:sldId id="489"/>
            <p14:sldId id="490"/>
            <p14:sldId id="373"/>
            <p14:sldId id="437"/>
            <p14:sldId id="359"/>
            <p14:sldId id="363"/>
            <p14:sldId id="364"/>
            <p14:sldId id="376"/>
            <p14:sldId id="440"/>
            <p14:sldId id="441"/>
            <p14:sldId id="442"/>
            <p14:sldId id="377"/>
            <p14:sldId id="439"/>
            <p14:sldId id="443"/>
            <p14:sldId id="444"/>
            <p14:sldId id="428"/>
            <p14:sldId id="418"/>
            <p14:sldId id="329"/>
            <p14:sldId id="431"/>
            <p14:sldId id="430"/>
            <p14:sldId id="404"/>
            <p14:sldId id="422"/>
            <p14:sldId id="423"/>
            <p14:sldId id="424"/>
            <p14:sldId id="425"/>
            <p14:sldId id="461"/>
            <p14:sldId id="463"/>
            <p14:sldId id="48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9051AA-4DB8-47A9-D852-192709D9BEAC}" name="PC-2" initials="P2" userId="PC-2"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441" autoAdjust="0"/>
    <p:restoredTop sz="94660"/>
  </p:normalViewPr>
  <p:slideViewPr>
    <p:cSldViewPr snapToGrid="0">
      <p:cViewPr varScale="1">
        <p:scale>
          <a:sx n="87" d="100"/>
          <a:sy n="87" d="100"/>
        </p:scale>
        <p:origin x="150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8/10/relationships/authors" Targe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6942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sz="quarter" idx="1"/>
          </p:nvPr>
        </p:nvSpPr>
        <p:spPr>
          <a:xfrm>
            <a:off x="4023092" y="0"/>
            <a:ext cx="3077739" cy="469424"/>
          </a:xfrm>
          <a:prstGeom prst="rect">
            <a:avLst/>
          </a:prstGeom>
        </p:spPr>
        <p:txBody>
          <a:bodyPr vert="horz" lIns="94229" tIns="47114" rIns="94229" bIns="47114" rtlCol="0"/>
          <a:lstStyle>
            <a:lvl1pPr algn="r">
              <a:defRPr sz="1200"/>
            </a:lvl1pPr>
          </a:lstStyle>
          <a:p>
            <a:fld id="{CFB6E0F5-C4E9-4545-A46A-57126B679D22}" type="datetimeFigureOut">
              <a:rPr lang="en-US" smtClean="0"/>
              <a:pPr/>
              <a:t>2/7/2026</a:t>
            </a:fld>
            <a:endParaRPr lang="en-US"/>
          </a:p>
        </p:txBody>
      </p:sp>
      <p:sp>
        <p:nvSpPr>
          <p:cNvPr id="4" name="Footer Placeholder 3"/>
          <p:cNvSpPr>
            <a:spLocks noGrp="1"/>
          </p:cNvSpPr>
          <p:nvPr>
            <p:ph type="ftr" sz="quarter" idx="2"/>
          </p:nvPr>
        </p:nvSpPr>
        <p:spPr>
          <a:xfrm>
            <a:off x="0" y="8917422"/>
            <a:ext cx="3077739" cy="469424"/>
          </a:xfrm>
          <a:prstGeom prst="rect">
            <a:avLst/>
          </a:prstGeom>
        </p:spPr>
        <p:txBody>
          <a:bodyPr vert="horz" lIns="94229" tIns="47114" rIns="94229" bIns="47114" rtlCol="0" anchor="b"/>
          <a:lstStyle>
            <a:lvl1pPr algn="l">
              <a:defRPr sz="1200"/>
            </a:lvl1pPr>
          </a:lstStyle>
          <a:p>
            <a:endParaRPr lang="en-US"/>
          </a:p>
        </p:txBody>
      </p:sp>
      <p:sp>
        <p:nvSpPr>
          <p:cNvPr id="5" name="Slide Number Placeholder 4"/>
          <p:cNvSpPr>
            <a:spLocks noGrp="1"/>
          </p:cNvSpPr>
          <p:nvPr>
            <p:ph type="sldNum" sz="quarter" idx="3"/>
          </p:nvPr>
        </p:nvSpPr>
        <p:spPr>
          <a:xfrm>
            <a:off x="4023092" y="8917422"/>
            <a:ext cx="3077739" cy="469424"/>
          </a:xfrm>
          <a:prstGeom prst="rect">
            <a:avLst/>
          </a:prstGeom>
        </p:spPr>
        <p:txBody>
          <a:bodyPr vert="horz" lIns="94229" tIns="47114" rIns="94229" bIns="47114" rtlCol="0" anchor="b"/>
          <a:lstStyle>
            <a:lvl1pPr algn="r">
              <a:defRPr sz="1200"/>
            </a:lvl1pPr>
          </a:lstStyle>
          <a:p>
            <a:fld id="{2BD6BA56-A6C4-4B7F-A157-4E4F5B83BF83}" type="slidenum">
              <a:rPr lang="en-US" smtClean="0"/>
              <a:pPr/>
              <a:t>‹#›</a:t>
            </a:fld>
            <a:endParaRPr lang="en-US"/>
          </a:p>
        </p:txBody>
      </p:sp>
    </p:spTree>
    <p:extLst>
      <p:ext uri="{BB962C8B-B14F-4D97-AF65-F5344CB8AC3E}">
        <p14:creationId xmlns:p14="http://schemas.microsoft.com/office/powerpoint/2010/main" val="4155915616"/>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IN"/>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B8976BC8-334A-43D6-9A89-E552D780A949}" type="datetimeFigureOut">
              <a:rPr lang="en-IN" smtClean="0"/>
              <a:pPr/>
              <a:t>07-02-2026</a:t>
            </a:fld>
            <a:endParaRPr lang="en-IN"/>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IN"/>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IN"/>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F32523C4-DAE6-4ED0-BB2F-1965B7B44D44}" type="slidenum">
              <a:rPr lang="en-IN" smtClean="0"/>
              <a:pPr/>
              <a:t>‹#›</a:t>
            </a:fld>
            <a:endParaRPr lang="en-IN"/>
          </a:p>
        </p:txBody>
      </p:sp>
    </p:spTree>
    <p:extLst>
      <p:ext uri="{BB962C8B-B14F-4D97-AF65-F5344CB8AC3E}">
        <p14:creationId xmlns:p14="http://schemas.microsoft.com/office/powerpoint/2010/main" val="1939508898"/>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2.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86274059-B400-47B2-96C5-5E8D8795B99B}" type="datetime1">
              <a:rPr lang="en-US" smtClean="0"/>
              <a:pPr/>
              <a:t>2/7/2026</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5354A5A0-1CCE-47EC-9756-63BE56A2833C}" type="slidenum">
              <a:rPr lang="en-US" smtClean="0"/>
              <a:pPr/>
              <a:t>‹#›</a:t>
            </a:fld>
            <a:endParaRPr lang="en-US" dirty="0"/>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DD07C8AB-34AB-4111-AA1C-620FB2B430F9}" type="datetime1">
              <a:rPr lang="en-US" smtClean="0"/>
              <a:pPr/>
              <a:t>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54A5A0-1CCE-47EC-9756-63BE56A2833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2F07BEC-05FC-4E89-8A84-E1A6CA08BE65}" type="datetime1">
              <a:rPr lang="en-US" smtClean="0"/>
              <a:pPr/>
              <a:t>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54A5A0-1CCE-47EC-9756-63BE56A2833C}"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D91434EB-241C-413D-8ABE-F2D6D9D5CE21}"/>
              </a:ext>
            </a:extLst>
          </p:cNvPr>
          <p:cNvGraphicFramePr>
            <a:graphicFrameLocks noChangeAspect="1"/>
          </p:cNvGraphicFramePr>
          <p:nvPr userDrawn="1">
            <p:custDataLst>
              <p:tags r:id="rId1"/>
            </p:custDataLst>
            <p:extLst>
              <p:ext uri="{D42A27DB-BD31-4B8C-83A1-F6EECF244321}">
                <p14:modId xmlns:p14="http://schemas.microsoft.com/office/powerpoint/2010/main" val="4195140857"/>
              </p:ext>
            </p:ext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3" imgW="360" imgH="360" progId="">
                  <p:embed/>
                </p:oleObj>
              </mc:Choice>
              <mc:Fallback>
                <p:oleObj name="think-cell Slide" r:id="rId3" imgW="360" imgH="360" progId="">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1" y="1588"/>
                        <a:ext cx="1191"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Footer Placeholder 2">
            <a:extLst>
              <a:ext uri="{FF2B5EF4-FFF2-40B4-BE49-F238E27FC236}">
                <a16:creationId xmlns:a16="http://schemas.microsoft.com/office/drawing/2014/main" id="{53FC1CAB-8F82-49D1-9FC8-342833AC09B9}"/>
              </a:ext>
            </a:extLst>
          </p:cNvPr>
          <p:cNvSpPr>
            <a:spLocks noGrp="1"/>
          </p:cNvSpPr>
          <p:nvPr>
            <p:ph type="ftr" sz="quarter" idx="10"/>
          </p:nvPr>
        </p:nvSpPr>
        <p:spPr/>
        <p:txBody>
          <a:bodyPr/>
          <a:lstStyle/>
          <a:p>
            <a:r>
              <a:rPr lang="en-US"/>
              <a:t>Ikon Security &amp; Automation \\ DLF Midtown One - Moti Nagar \\ Nov'21</a:t>
            </a:r>
            <a:endParaRPr lang="en-US" dirty="0"/>
          </a:p>
        </p:txBody>
      </p:sp>
      <p:sp>
        <p:nvSpPr>
          <p:cNvPr id="4" name="Slide Number Placeholder 3">
            <a:extLst>
              <a:ext uri="{FF2B5EF4-FFF2-40B4-BE49-F238E27FC236}">
                <a16:creationId xmlns:a16="http://schemas.microsoft.com/office/drawing/2014/main" id="{6D5CC48C-C69A-473D-B803-B61F926DF100}"/>
              </a:ext>
            </a:extLst>
          </p:cNvPr>
          <p:cNvSpPr>
            <a:spLocks noGrp="1"/>
          </p:cNvSpPr>
          <p:nvPr>
            <p:ph type="sldNum" sz="quarter" idx="11"/>
          </p:nvPr>
        </p:nvSpPr>
        <p:spPr/>
        <p:txBody>
          <a:bodyPr/>
          <a:lstStyle/>
          <a:p>
            <a:pPr algn="ctr"/>
            <a:r>
              <a:rPr lang="en-US"/>
              <a:t>Page no </a:t>
            </a:r>
            <a:fld id="{E3781173-D702-47F8-9078-04B8028749D6}" type="slidenum">
              <a:rPr lang="en-US" smtClean="0"/>
              <a:pPr algn="ctr"/>
              <a:t>‹#›</a:t>
            </a:fld>
            <a:endParaRPr lang="en-US" dirty="0"/>
          </a:p>
        </p:txBody>
      </p:sp>
      <p:sp>
        <p:nvSpPr>
          <p:cNvPr id="7" name="Title Placeholder 1">
            <a:extLst>
              <a:ext uri="{FF2B5EF4-FFF2-40B4-BE49-F238E27FC236}">
                <a16:creationId xmlns:a16="http://schemas.microsoft.com/office/drawing/2014/main" id="{ECBB74EB-02C2-43D5-AA3A-F2AF6FFFA94F}"/>
              </a:ext>
            </a:extLst>
          </p:cNvPr>
          <p:cNvSpPr>
            <a:spLocks noGrp="1"/>
          </p:cNvSpPr>
          <p:nvPr>
            <p:ph type="title"/>
          </p:nvPr>
        </p:nvSpPr>
        <p:spPr>
          <a:xfrm>
            <a:off x="628650" y="365126"/>
            <a:ext cx="7886700" cy="846987"/>
          </a:xfrm>
          <a:prstGeom prst="rect">
            <a:avLst/>
          </a:prstGeom>
        </p:spPr>
        <p:txBody>
          <a:bodyPr vert="horz" lIns="91440" tIns="45720" rIns="91440" bIns="45720" rtlCol="0" anchor="t">
            <a:normAutofit/>
          </a:bodyPr>
          <a:lstStyle/>
          <a:p>
            <a:r>
              <a:rPr lang="en-US" dirty="0"/>
              <a:t>Click to edit Master title style</a:t>
            </a:r>
          </a:p>
        </p:txBody>
      </p:sp>
    </p:spTree>
    <p:extLst>
      <p:ext uri="{BB962C8B-B14F-4D97-AF65-F5344CB8AC3E}">
        <p14:creationId xmlns:p14="http://schemas.microsoft.com/office/powerpoint/2010/main" val="2845811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7400D398-E8F2-4150-8BC9-811768ED8085}" type="datetime1">
              <a:rPr lang="en-US" smtClean="0"/>
              <a:pPr/>
              <a:t>2/7/2026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354A5A0-1CCE-47EC-9756-63BE56A2833C}" type="slidenum">
              <a:rPr lang="en-US" smtClean="0"/>
              <a:pPr/>
              <a:t>‹#›</a:t>
            </a:fld>
            <a:endParaRPr lang="en-US" dirty="0"/>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83108BBE-05EC-420C-9B6C-A526A1884F54}" type="datetime1">
              <a:rPr lang="en-US" smtClean="0"/>
              <a:pPr/>
              <a:t>2/7/2026</a:t>
            </a:fld>
            <a:endParaRPr lang="en-US" dirty="0"/>
          </a:p>
        </p:txBody>
      </p:sp>
      <p:sp>
        <p:nvSpPr>
          <p:cNvPr id="5" name="Footer Placeholder 4"/>
          <p:cNvSpPr>
            <a:spLocks noGrp="1"/>
          </p:cNvSpPr>
          <p:nvPr>
            <p:ph type="ftr" sz="quarter" idx="11"/>
          </p:nvPr>
        </p:nvSpPr>
        <p:spPr>
          <a:xfrm>
            <a:off x="800100" y="6172200"/>
            <a:ext cx="4000500" cy="457200"/>
          </a:xfrm>
        </p:spPr>
        <p:txBody>
          <a:bodyPr/>
          <a:lstStyle/>
          <a:p>
            <a:endParaRPr lang="en-US" dirty="0"/>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5354A5A0-1CCE-47EC-9756-63BE56A2833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857AA7F3-80EA-404D-9EB6-FE8DCCA70032}" type="datetime1">
              <a:rPr lang="en-US" smtClean="0"/>
              <a:pPr/>
              <a:t>2/7/2026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54A5A0-1CCE-47EC-9756-63BE56A2833C}" type="slidenum">
              <a:rPr lang="en-US" smtClean="0"/>
              <a:pPr/>
              <a:t>‹#›</a:t>
            </a:fld>
            <a:endParaRPr lang="en-US" dirty="0"/>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24B01A86-7DA8-41FB-8738-9A107E1045D7}" type="datetime1">
              <a:rPr lang="en-US" smtClean="0"/>
              <a:pPr/>
              <a:t>2/7/2026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5354A5A0-1CCE-47EC-9756-63BE56A2833C}" type="slidenum">
              <a:rPr lang="en-US" smtClean="0"/>
              <a:pPr/>
              <a:t>‹#›</a:t>
            </a:fld>
            <a:endParaRPr lang="en-US" dirty="0"/>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E45DDAAC-F109-417D-9FFE-7E521EFA31B3}" type="datetime1">
              <a:rPr lang="en-US" smtClean="0"/>
              <a:pPr/>
              <a:t>2/7/2026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5354A5A0-1CCE-47EC-9756-63BE56A2833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16B113-4988-488D-BC0D-7AC10288BE9E}" type="datetime1">
              <a:rPr lang="en-US" smtClean="0"/>
              <a:pPr/>
              <a:t>2/7/2026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354A5A0-1CCE-47EC-9756-63BE56A2833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E0E1DD42-B343-40AE-9489-74D89DA2A879}" type="datetime1">
              <a:rPr lang="en-US" smtClean="0"/>
              <a:pPr/>
              <a:t>2/7/2026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354A5A0-1CCE-47EC-9756-63BE56A2833C}" type="slidenum">
              <a:rPr lang="en-US" smtClean="0"/>
              <a:pPr/>
              <a:t>‹#›</a:t>
            </a:fld>
            <a:endParaRPr lang="en-US" dirty="0"/>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71C658D9-2380-4C75-9CA8-84DF3B2038BB}" type="datetime1">
              <a:rPr lang="en-US" smtClean="0"/>
              <a:pPr/>
              <a:t>2/7/2026</a:t>
            </a:fld>
            <a:endParaRPr lang="en-US" dirty="0"/>
          </a:p>
        </p:txBody>
      </p:sp>
      <p:sp>
        <p:nvSpPr>
          <p:cNvPr id="6" name="Footer Placeholder 5"/>
          <p:cNvSpPr>
            <a:spLocks noGrp="1"/>
          </p:cNvSpPr>
          <p:nvPr>
            <p:ph type="ftr" sz="quarter" idx="11"/>
          </p:nvPr>
        </p:nvSpPr>
        <p:spPr>
          <a:xfrm>
            <a:off x="914400" y="6172200"/>
            <a:ext cx="3886200" cy="457200"/>
          </a:xfrm>
        </p:spPr>
        <p:txBody>
          <a:bodyPr/>
          <a:lstStyle/>
          <a:p>
            <a:endParaRPr lang="en-US" dirty="0"/>
          </a:p>
        </p:txBody>
      </p:sp>
      <p:sp>
        <p:nvSpPr>
          <p:cNvPr id="7" name="Slide Number Placeholder 6"/>
          <p:cNvSpPr>
            <a:spLocks noGrp="1"/>
          </p:cNvSpPr>
          <p:nvPr>
            <p:ph type="sldNum" sz="quarter" idx="12"/>
          </p:nvPr>
        </p:nvSpPr>
        <p:spPr>
          <a:xfrm>
            <a:off x="146304" y="6208776"/>
            <a:ext cx="457200" cy="457200"/>
          </a:xfrm>
        </p:spPr>
        <p:txBody>
          <a:bodyPr/>
          <a:lstStyle/>
          <a:p>
            <a:fld id="{5354A5A0-1CCE-47EC-9756-63BE56A2833C}" type="slidenum">
              <a:rPr lang="en-US" smtClean="0"/>
              <a:pPr/>
              <a:t>‹#›</a:t>
            </a:fld>
            <a:endParaRPr lang="en-US" dirty="0"/>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DC0CD45F-C358-4982-B39D-57137EF071D0}" type="datetime1">
              <a:rPr lang="en-US" smtClean="0"/>
              <a:pPr/>
              <a:t>2/7/2026</a:t>
            </a:fld>
            <a:endParaRPr lang="en-US" dirty="0"/>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dirty="0"/>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5354A5A0-1CCE-47EC-9756-63BE56A2833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4645" r:id="rId1"/>
    <p:sldLayoutId id="2147484646" r:id="rId2"/>
    <p:sldLayoutId id="2147484647" r:id="rId3"/>
    <p:sldLayoutId id="2147484648" r:id="rId4"/>
    <p:sldLayoutId id="2147484649" r:id="rId5"/>
    <p:sldLayoutId id="2147484650" r:id="rId6"/>
    <p:sldLayoutId id="2147484651" r:id="rId7"/>
    <p:sldLayoutId id="2147484652" r:id="rId8"/>
    <p:sldLayoutId id="2147484653" r:id="rId9"/>
    <p:sldLayoutId id="2147484654" r:id="rId10"/>
    <p:sldLayoutId id="2147484655" r:id="rId11"/>
    <p:sldLayoutId id="2147484656" r:id="rId12"/>
  </p:sldLayoutIdLst>
  <p:hf sldNum="0"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oleObject" Target="../embeddings/oleObject2.bin"/><Relationship Id="rId7" Type="http://schemas.openxmlformats.org/officeDocument/2006/relationships/image" Target="../media/image6.jpeg"/><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5.jpeg"/><Relationship Id="rId11" Type="http://schemas.openxmlformats.org/officeDocument/2006/relationships/image" Target="../media/image10.jp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2.emf"/><Relationship Id="rId9" Type="http://schemas.openxmlformats.org/officeDocument/2006/relationships/image" Target="../media/image8.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oleObject" Target="../embeddings/oleObject3.bin"/><Relationship Id="rId7" Type="http://schemas.openxmlformats.org/officeDocument/2006/relationships/image" Target="../media/image13.jpeg"/><Relationship Id="rId12" Type="http://schemas.openxmlformats.org/officeDocument/2006/relationships/image" Target="../media/image10.jpg"/><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image" Target="../media/image12.jpeg"/><Relationship Id="rId11" Type="http://schemas.openxmlformats.org/officeDocument/2006/relationships/image" Target="../media/image17.jpeg"/><Relationship Id="rId5" Type="http://schemas.openxmlformats.org/officeDocument/2006/relationships/image" Target="../media/image11.jpeg"/><Relationship Id="rId10" Type="http://schemas.openxmlformats.org/officeDocument/2006/relationships/image" Target="../media/image16.jpeg"/><Relationship Id="rId4" Type="http://schemas.openxmlformats.org/officeDocument/2006/relationships/image" Target="../media/image2.emf"/><Relationship Id="rId9"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2.xml"/><Relationship Id="rId5" Type="http://schemas.openxmlformats.org/officeDocument/2006/relationships/image" Target="../media/image21.jpeg"/><Relationship Id="rId4" Type="http://schemas.openxmlformats.org/officeDocument/2006/relationships/image" Target="../media/image20.jpeg"/></Relationships>
</file>

<file path=ppt/slides/_rels/slide6.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oleObject" Target="../embeddings/oleObject4.bin"/><Relationship Id="rId7" Type="http://schemas.openxmlformats.org/officeDocument/2006/relationships/image" Target="../media/image24.jpeg"/><Relationship Id="rId2" Type="http://schemas.openxmlformats.org/officeDocument/2006/relationships/slideLayout" Target="../slideLayouts/slideLayout12.xml"/><Relationship Id="rId1" Type="http://schemas.openxmlformats.org/officeDocument/2006/relationships/tags" Target="../tags/tag4.xml"/><Relationship Id="rId6" Type="http://schemas.openxmlformats.org/officeDocument/2006/relationships/image" Target="../media/image23.jpeg"/><Relationship Id="rId11" Type="http://schemas.openxmlformats.org/officeDocument/2006/relationships/image" Target="../media/image10.jpg"/><Relationship Id="rId5" Type="http://schemas.openxmlformats.org/officeDocument/2006/relationships/image" Target="../media/image22.jpeg"/><Relationship Id="rId10" Type="http://schemas.openxmlformats.org/officeDocument/2006/relationships/image" Target="../media/image27.jpeg"/><Relationship Id="rId4" Type="http://schemas.openxmlformats.org/officeDocument/2006/relationships/image" Target="../media/image2.emf"/><Relationship Id="rId9" Type="http://schemas.openxmlformats.org/officeDocument/2006/relationships/image" Target="../media/image26.jpeg"/></Relationships>
</file>

<file path=ppt/slides/_rels/slide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2.xml"/><Relationship Id="rId5" Type="http://schemas.openxmlformats.org/officeDocument/2006/relationships/image" Target="../media/image31.jpeg"/><Relationship Id="rId4" Type="http://schemas.openxmlformats.org/officeDocument/2006/relationships/image" Target="../media/image30.jpeg"/></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2.xml"/><Relationship Id="rId5" Type="http://schemas.openxmlformats.org/officeDocument/2006/relationships/image" Target="../media/image35.png"/><Relationship Id="rId4" Type="http://schemas.openxmlformats.org/officeDocument/2006/relationships/image" Target="../media/image34.jpeg"/></Relationships>
</file>

<file path=ppt/slides/_rels/slide9.xml.rels><?xml version="1.0" encoding="UTF-8" standalone="yes"?>
<Relationships xmlns="http://schemas.openxmlformats.org/package/2006/relationships"><Relationship Id="rId2" Type="http://schemas.openxmlformats.org/officeDocument/2006/relationships/hyperlink" Target="about:blank"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77969" y="810980"/>
            <a:ext cx="8143337" cy="613719"/>
          </a:xfrm>
        </p:spPr>
        <p:style>
          <a:lnRef idx="1">
            <a:schemeClr val="accent1"/>
          </a:lnRef>
          <a:fillRef idx="2">
            <a:schemeClr val="accent1"/>
          </a:fillRef>
          <a:effectRef idx="1">
            <a:schemeClr val="accent1"/>
          </a:effectRef>
          <a:fontRef idx="minor">
            <a:schemeClr val="dk1"/>
          </a:fontRef>
        </p:style>
        <p:txBody>
          <a:bodyPr>
            <a:normAutofit/>
          </a:bodyPr>
          <a:lstStyle/>
          <a:p>
            <a:pPr eaLnBrk="1" hangingPunct="1"/>
            <a:r>
              <a:rPr lang="en-US" altLang="en-US" sz="2800" b="1" dirty="0">
                <a:solidFill>
                  <a:srgbClr val="002060"/>
                </a:solidFill>
                <a:latin typeface="+mn-lt"/>
                <a:ea typeface="+mn-ea"/>
                <a:cs typeface="+mn-cs"/>
              </a:rPr>
              <a:t>About Us . . . . </a:t>
            </a:r>
          </a:p>
        </p:txBody>
      </p:sp>
      <p:sp>
        <p:nvSpPr>
          <p:cNvPr id="15363" name="Rectangle 3"/>
          <p:cNvSpPr>
            <a:spLocks noGrp="1" noChangeArrowheads="1"/>
          </p:cNvSpPr>
          <p:nvPr>
            <p:ph sz="quarter" idx="1"/>
          </p:nvPr>
        </p:nvSpPr>
        <p:spPr>
          <a:xfrm>
            <a:off x="457200" y="1363132"/>
            <a:ext cx="8233954" cy="5124753"/>
          </a:xfrm>
        </p:spPr>
        <p:txBody>
          <a:bodyPr>
            <a:noAutofit/>
          </a:bodyPr>
          <a:lstStyle/>
          <a:p>
            <a:pPr algn="just">
              <a:spcBef>
                <a:spcPct val="50000"/>
              </a:spcBef>
            </a:pPr>
            <a:r>
              <a:rPr lang="en-US" altLang="en-US" sz="2400" spc="-5" dirty="0">
                <a:solidFill>
                  <a:srgbClr val="4D5B6B"/>
                </a:solidFill>
                <a:latin typeface="Calibri"/>
                <a:cs typeface="Calibri"/>
              </a:rPr>
              <a:t>United Contracting Works Pvt. Ltd. is a Private Limited Company established in 2015 </a:t>
            </a:r>
            <a:r>
              <a:rPr lang="en-US" altLang="en-US" sz="2400" b="1" spc="-5" dirty="0">
                <a:solidFill>
                  <a:srgbClr val="4D5B6B"/>
                </a:solidFill>
                <a:latin typeface="Calibri"/>
                <a:cs typeface="Calibri"/>
              </a:rPr>
              <a:t>(Subsidiary of M/s United Engineering work with Proprietor Mr. Afzal Hasan)</a:t>
            </a:r>
            <a:r>
              <a:rPr lang="en-US" altLang="en-US" sz="2400" spc="-5" dirty="0">
                <a:solidFill>
                  <a:srgbClr val="4D5B6B"/>
                </a:solidFill>
                <a:latin typeface="Calibri"/>
                <a:cs typeface="Calibri"/>
              </a:rPr>
              <a:t>.</a:t>
            </a:r>
          </a:p>
          <a:p>
            <a:pPr algn="just">
              <a:spcBef>
                <a:spcPct val="50000"/>
              </a:spcBef>
            </a:pPr>
            <a:r>
              <a:rPr lang="en-US" altLang="en-US" sz="2400" spc="-5" dirty="0">
                <a:solidFill>
                  <a:srgbClr val="4D5B6B"/>
                </a:solidFill>
                <a:latin typeface="Calibri"/>
                <a:cs typeface="Calibri"/>
              </a:rPr>
              <a:t>The </a:t>
            </a:r>
            <a:r>
              <a:rPr lang="en-US" altLang="en-US" sz="2400" spc="-5" dirty="0">
                <a:solidFill>
                  <a:schemeClr val="tx1">
                    <a:lumMod val="65000"/>
                    <a:lumOff val="35000"/>
                  </a:schemeClr>
                </a:solidFill>
                <a:latin typeface="Calibri"/>
                <a:cs typeface="Calibri"/>
              </a:rPr>
              <a:t>firm undertakes </a:t>
            </a:r>
            <a:r>
              <a:rPr lang="en-US" altLang="en-US" sz="2400" spc="-5" dirty="0">
                <a:solidFill>
                  <a:srgbClr val="4D5B6B"/>
                </a:solidFill>
                <a:latin typeface="Calibri"/>
                <a:cs typeface="Calibri"/>
              </a:rPr>
              <a:t>Projects of Plumbing &amp; Fire Fighting Works at Pan India.</a:t>
            </a:r>
          </a:p>
          <a:p>
            <a:pPr algn="just">
              <a:spcBef>
                <a:spcPct val="50000"/>
              </a:spcBef>
            </a:pPr>
            <a:r>
              <a:rPr lang="en-US" sz="2400" spc="-10" dirty="0">
                <a:solidFill>
                  <a:srgbClr val="4D5B6B"/>
                </a:solidFill>
                <a:latin typeface="Calibri"/>
                <a:cs typeface="Calibri"/>
              </a:rPr>
              <a:t>The Company was founded by Mr. Afzal Hasan in 1996 in the name of </a:t>
            </a:r>
            <a:r>
              <a:rPr lang="en-US" altLang="en-US" sz="2400" spc="-5" dirty="0">
                <a:solidFill>
                  <a:srgbClr val="4D5B6B"/>
                </a:solidFill>
                <a:latin typeface="Calibri"/>
                <a:cs typeface="Calibri"/>
              </a:rPr>
              <a:t>United Engineering Works</a:t>
            </a:r>
            <a:endParaRPr lang="en-US" sz="2400" spc="-10" dirty="0">
              <a:solidFill>
                <a:srgbClr val="4D5B6B"/>
              </a:solidFill>
              <a:latin typeface="Calibri"/>
              <a:cs typeface="Calibri"/>
            </a:endParaRPr>
          </a:p>
          <a:p>
            <a:pPr algn="just">
              <a:spcBef>
                <a:spcPct val="50000"/>
              </a:spcBef>
            </a:pPr>
            <a:r>
              <a:rPr lang="en-US" sz="2400" spc="-10" dirty="0">
                <a:solidFill>
                  <a:srgbClr val="4D5B6B"/>
                </a:solidFill>
                <a:latin typeface="Calibri"/>
                <a:cs typeface="Calibri"/>
              </a:rPr>
              <a:t>The Director of the Company Afzal Hasan is a Mechanical Engineer who has 28 years of experience in the field of Projects </a:t>
            </a:r>
            <a:r>
              <a:rPr lang="en-US" altLang="en-US" sz="2400" spc="-5" dirty="0">
                <a:solidFill>
                  <a:srgbClr val="4D5B6B"/>
                </a:solidFill>
                <a:latin typeface="Calibri"/>
                <a:cs typeface="Calibri"/>
              </a:rPr>
              <a:t>of Plumbing &amp; Fire Fighting Works</a:t>
            </a:r>
            <a:r>
              <a:rPr lang="en-US" sz="2400" spc="-10" dirty="0">
                <a:solidFill>
                  <a:srgbClr val="4D5B6B"/>
                </a:solidFill>
                <a:latin typeface="Calibri"/>
                <a:cs typeface="Calibri"/>
              </a:rPr>
              <a:t>.</a:t>
            </a:r>
          </a:p>
        </p:txBody>
      </p:sp>
      <p:pic>
        <p:nvPicPr>
          <p:cNvPr id="4" name="Picture 1" descr="C:\Users\Naveen\Desktop\th.jpg"/>
          <p:cNvPicPr>
            <a:picLocks noChangeAspect="1" noChangeArrowheads="1"/>
          </p:cNvPicPr>
          <p:nvPr/>
        </p:nvPicPr>
        <p:blipFill>
          <a:blip r:embed="rId2"/>
          <a:srcRect/>
          <a:stretch>
            <a:fillRect/>
          </a:stretch>
        </p:blipFill>
        <p:spPr bwMode="auto">
          <a:xfrm>
            <a:off x="3510756" y="103517"/>
            <a:ext cx="2087772" cy="707365"/>
          </a:xfrm>
          <a:prstGeom prst="rect">
            <a:avLst/>
          </a:prstGeom>
          <a:noFill/>
        </p:spPr>
      </p:pic>
    </p:spTree>
    <p:extLst>
      <p:ext uri="{BB962C8B-B14F-4D97-AF65-F5344CB8AC3E}">
        <p14:creationId xmlns:p14="http://schemas.microsoft.com/office/powerpoint/2010/main" val="2706837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5360" y="134003"/>
            <a:ext cx="8249267"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IN" sz="2800" b="1" dirty="0">
                <a:solidFill>
                  <a:srgbClr val="002060"/>
                </a:solidFill>
              </a:rPr>
              <a:t>Organization Chart  Project </a:t>
            </a:r>
          </a:p>
        </p:txBody>
      </p:sp>
      <p:sp>
        <p:nvSpPr>
          <p:cNvPr id="3" name="TextBox 2"/>
          <p:cNvSpPr txBox="1"/>
          <p:nvPr/>
        </p:nvSpPr>
        <p:spPr>
          <a:xfrm>
            <a:off x="3403410" y="891566"/>
            <a:ext cx="2588697" cy="523220"/>
          </a:xfrm>
          <a:prstGeom prst="rect">
            <a:avLst/>
          </a:prstGeom>
          <a:solidFill>
            <a:schemeClr val="accent5">
              <a:lumMod val="40000"/>
              <a:lumOff val="60000"/>
            </a:schemeClr>
          </a:solidFill>
          <a:ln>
            <a:solidFill>
              <a:srgbClr val="0070C0"/>
            </a:solidFill>
          </a:ln>
        </p:spPr>
        <p:txBody>
          <a:bodyPr wrap="square" rtlCol="0">
            <a:spAutoFit/>
          </a:bodyPr>
          <a:lstStyle/>
          <a:p>
            <a:pPr algn="ctr"/>
            <a:r>
              <a:rPr lang="en-IN" sz="1400" b="1" dirty="0" err="1"/>
              <a:t>Afzal</a:t>
            </a:r>
            <a:r>
              <a:rPr lang="en-IN" sz="1400" b="1" dirty="0"/>
              <a:t> </a:t>
            </a:r>
            <a:r>
              <a:rPr lang="en-IN" sz="1400" b="1" dirty="0" err="1"/>
              <a:t>Hasan</a:t>
            </a:r>
            <a:r>
              <a:rPr lang="en-IN" sz="1400" b="1" dirty="0"/>
              <a:t> </a:t>
            </a:r>
          </a:p>
          <a:p>
            <a:pPr algn="ctr"/>
            <a:r>
              <a:rPr lang="en-IN" sz="1400" b="1" dirty="0"/>
              <a:t>(Director)</a:t>
            </a:r>
            <a:endParaRPr lang="en-IN" sz="1200" b="1" dirty="0"/>
          </a:p>
        </p:txBody>
      </p:sp>
      <p:sp>
        <p:nvSpPr>
          <p:cNvPr id="17" name="TextBox 16"/>
          <p:cNvSpPr txBox="1"/>
          <p:nvPr/>
        </p:nvSpPr>
        <p:spPr>
          <a:xfrm>
            <a:off x="1334956" y="1973212"/>
            <a:ext cx="1443984" cy="246221"/>
          </a:xfrm>
          <a:prstGeom prst="rect">
            <a:avLst/>
          </a:prstGeom>
          <a:solidFill>
            <a:schemeClr val="accent4">
              <a:lumMod val="20000"/>
              <a:lumOff val="80000"/>
            </a:schemeClr>
          </a:solidFill>
          <a:ln>
            <a:solidFill>
              <a:srgbClr val="0070C0"/>
            </a:solidFill>
          </a:ln>
        </p:spPr>
        <p:txBody>
          <a:bodyPr wrap="square" rtlCol="0">
            <a:spAutoFit/>
          </a:bodyPr>
          <a:lstStyle/>
          <a:p>
            <a:pPr algn="ctr"/>
            <a:r>
              <a:rPr lang="en-IN" sz="1000" b="1" dirty="0"/>
              <a:t>C  A</a:t>
            </a:r>
          </a:p>
        </p:txBody>
      </p:sp>
      <p:sp>
        <p:nvSpPr>
          <p:cNvPr id="67" name="TextBox 66"/>
          <p:cNvSpPr txBox="1"/>
          <p:nvPr/>
        </p:nvSpPr>
        <p:spPr>
          <a:xfrm>
            <a:off x="3541018" y="1973212"/>
            <a:ext cx="1304859" cy="253916"/>
          </a:xfrm>
          <a:prstGeom prst="rect">
            <a:avLst/>
          </a:prstGeom>
          <a:solidFill>
            <a:schemeClr val="accent4">
              <a:lumMod val="20000"/>
              <a:lumOff val="80000"/>
            </a:schemeClr>
          </a:solidFill>
          <a:ln>
            <a:solidFill>
              <a:srgbClr val="0070C0"/>
            </a:solidFill>
          </a:ln>
        </p:spPr>
        <p:txBody>
          <a:bodyPr wrap="square" rtlCol="0">
            <a:spAutoFit/>
          </a:bodyPr>
          <a:lstStyle/>
          <a:p>
            <a:pPr algn="ctr"/>
            <a:r>
              <a:rPr lang="en-IN" sz="1050" b="1" dirty="0"/>
              <a:t>HR</a:t>
            </a:r>
          </a:p>
        </p:txBody>
      </p:sp>
      <p:cxnSp>
        <p:nvCxnSpPr>
          <p:cNvPr id="70" name="Straight Arrow Connector 69"/>
          <p:cNvCxnSpPr/>
          <p:nvPr/>
        </p:nvCxnSpPr>
        <p:spPr>
          <a:xfrm>
            <a:off x="2043925" y="1696000"/>
            <a:ext cx="909" cy="299496"/>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2056948" y="1700883"/>
            <a:ext cx="5806892" cy="23414"/>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131" name="TextBox 130"/>
          <p:cNvSpPr txBox="1"/>
          <p:nvPr/>
        </p:nvSpPr>
        <p:spPr>
          <a:xfrm>
            <a:off x="7208700" y="2565911"/>
            <a:ext cx="1237676" cy="253916"/>
          </a:xfrm>
          <a:prstGeom prst="rect">
            <a:avLst/>
          </a:prstGeom>
          <a:solidFill>
            <a:schemeClr val="accent4">
              <a:lumMod val="20000"/>
              <a:lumOff val="80000"/>
            </a:schemeClr>
          </a:solidFill>
          <a:ln>
            <a:solidFill>
              <a:srgbClr val="0070C0"/>
            </a:solidFill>
          </a:ln>
        </p:spPr>
        <p:txBody>
          <a:bodyPr wrap="square" rtlCol="0">
            <a:spAutoFit/>
          </a:bodyPr>
          <a:lstStyle/>
          <a:p>
            <a:pPr algn="ctr"/>
            <a:r>
              <a:rPr lang="en-IN" sz="1050" b="1" dirty="0"/>
              <a:t>Draft man</a:t>
            </a:r>
          </a:p>
        </p:txBody>
      </p:sp>
      <p:cxnSp>
        <p:nvCxnSpPr>
          <p:cNvPr id="136" name="Straight Arrow Connector 135"/>
          <p:cNvCxnSpPr/>
          <p:nvPr/>
        </p:nvCxnSpPr>
        <p:spPr>
          <a:xfrm rot="16200000" flipH="1">
            <a:off x="6621238" y="3665763"/>
            <a:ext cx="423822" cy="11257"/>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7" name="Straight Arrow Connector 136"/>
          <p:cNvCxnSpPr>
            <a:stCxn id="75" idx="2"/>
          </p:cNvCxnSpPr>
          <p:nvPr/>
        </p:nvCxnSpPr>
        <p:spPr>
          <a:xfrm rot="16200000" flipH="1">
            <a:off x="6670811" y="4402312"/>
            <a:ext cx="289768" cy="6831"/>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9" name="TextBox 138"/>
          <p:cNvSpPr txBox="1"/>
          <p:nvPr/>
        </p:nvSpPr>
        <p:spPr>
          <a:xfrm>
            <a:off x="2347850" y="3830106"/>
            <a:ext cx="1759330" cy="253916"/>
          </a:xfrm>
          <a:prstGeom prst="rect">
            <a:avLst/>
          </a:prstGeom>
          <a:solidFill>
            <a:schemeClr val="accent4">
              <a:lumMod val="20000"/>
              <a:lumOff val="80000"/>
            </a:schemeClr>
          </a:solidFill>
          <a:ln>
            <a:solidFill>
              <a:srgbClr val="0070C0"/>
            </a:solidFill>
          </a:ln>
        </p:spPr>
        <p:txBody>
          <a:bodyPr wrap="square" rtlCol="0">
            <a:spAutoFit/>
          </a:bodyPr>
          <a:lstStyle/>
          <a:p>
            <a:pPr algn="ctr"/>
            <a:r>
              <a:rPr lang="en-IN" sz="1050" b="1" dirty="0"/>
              <a:t>Project </a:t>
            </a:r>
            <a:r>
              <a:rPr lang="en-IN" sz="1050" b="1" dirty="0" err="1"/>
              <a:t>Incharge</a:t>
            </a:r>
            <a:endParaRPr lang="en-IN" sz="1050" b="1" dirty="0"/>
          </a:p>
        </p:txBody>
      </p:sp>
      <p:sp>
        <p:nvSpPr>
          <p:cNvPr id="147" name="TextBox 146"/>
          <p:cNvSpPr txBox="1"/>
          <p:nvPr/>
        </p:nvSpPr>
        <p:spPr>
          <a:xfrm>
            <a:off x="6381628" y="4547217"/>
            <a:ext cx="825169" cy="415498"/>
          </a:xfrm>
          <a:prstGeom prst="rect">
            <a:avLst/>
          </a:prstGeom>
          <a:solidFill>
            <a:schemeClr val="accent4">
              <a:lumMod val="20000"/>
              <a:lumOff val="80000"/>
            </a:schemeClr>
          </a:solidFill>
          <a:ln>
            <a:solidFill>
              <a:srgbClr val="0070C0"/>
            </a:solidFill>
          </a:ln>
        </p:spPr>
        <p:txBody>
          <a:bodyPr wrap="square" rtlCol="0">
            <a:spAutoFit/>
          </a:bodyPr>
          <a:lstStyle/>
          <a:p>
            <a:pPr algn="ctr"/>
            <a:r>
              <a:rPr lang="en-IN" sz="1050" b="1" dirty="0"/>
              <a:t>Store Helper</a:t>
            </a:r>
          </a:p>
        </p:txBody>
      </p:sp>
      <p:cxnSp>
        <p:nvCxnSpPr>
          <p:cNvPr id="204" name="Straight Connector 203"/>
          <p:cNvCxnSpPr/>
          <p:nvPr/>
        </p:nvCxnSpPr>
        <p:spPr>
          <a:xfrm flipV="1">
            <a:off x="336430" y="2883849"/>
            <a:ext cx="8807570" cy="11504"/>
          </a:xfrm>
          <a:prstGeom prst="line">
            <a:avLst/>
          </a:prstGeom>
          <a:ln>
            <a:solidFill>
              <a:srgbClr val="FF0000"/>
            </a:solidFill>
            <a:prstDash val="lgDashDotDot"/>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p:nvPr/>
        </p:nvCxnSpPr>
        <p:spPr>
          <a:xfrm flipH="1">
            <a:off x="7715858" y="6773623"/>
            <a:ext cx="1057912" cy="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217" name="Straight Arrow Connector 216"/>
          <p:cNvCxnSpPr/>
          <p:nvPr/>
        </p:nvCxnSpPr>
        <p:spPr>
          <a:xfrm flipH="1">
            <a:off x="6704226" y="2875490"/>
            <a:ext cx="5072" cy="249551"/>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8" name="TextBox 217"/>
          <p:cNvSpPr txBox="1"/>
          <p:nvPr/>
        </p:nvSpPr>
        <p:spPr>
          <a:xfrm>
            <a:off x="6662854" y="2889259"/>
            <a:ext cx="555170" cy="246221"/>
          </a:xfrm>
          <a:prstGeom prst="rect">
            <a:avLst/>
          </a:prstGeom>
          <a:noFill/>
        </p:spPr>
        <p:txBody>
          <a:bodyPr wrap="square" rtlCol="0">
            <a:spAutoFit/>
          </a:bodyPr>
          <a:lstStyle/>
          <a:p>
            <a:r>
              <a:rPr lang="en-IN" sz="1000" dirty="0"/>
              <a:t>At Site</a:t>
            </a:r>
          </a:p>
        </p:txBody>
      </p:sp>
      <p:cxnSp>
        <p:nvCxnSpPr>
          <p:cNvPr id="96" name="Straight Arrow Connector 95"/>
          <p:cNvCxnSpPr/>
          <p:nvPr/>
        </p:nvCxnSpPr>
        <p:spPr>
          <a:xfrm>
            <a:off x="4624705" y="1416589"/>
            <a:ext cx="909" cy="299496"/>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64" name="TextBox 63"/>
          <p:cNvSpPr txBox="1"/>
          <p:nvPr/>
        </p:nvSpPr>
        <p:spPr>
          <a:xfrm>
            <a:off x="4580085" y="4540054"/>
            <a:ext cx="1027806" cy="253916"/>
          </a:xfrm>
          <a:prstGeom prst="rect">
            <a:avLst/>
          </a:prstGeom>
          <a:solidFill>
            <a:schemeClr val="accent4">
              <a:lumMod val="20000"/>
              <a:lumOff val="80000"/>
            </a:schemeClr>
          </a:solidFill>
          <a:ln>
            <a:solidFill>
              <a:srgbClr val="0070C0"/>
            </a:solidFill>
          </a:ln>
        </p:spPr>
        <p:txBody>
          <a:bodyPr wrap="square" rtlCol="0">
            <a:spAutoFit/>
          </a:bodyPr>
          <a:lstStyle/>
          <a:p>
            <a:pPr algn="ctr"/>
            <a:r>
              <a:rPr lang="en-IN" sz="1050" b="1" dirty="0"/>
              <a:t>Electrician</a:t>
            </a:r>
          </a:p>
        </p:txBody>
      </p:sp>
      <p:cxnSp>
        <p:nvCxnSpPr>
          <p:cNvPr id="74" name="Straight Arrow Connector 73"/>
          <p:cNvCxnSpPr/>
          <p:nvPr/>
        </p:nvCxnSpPr>
        <p:spPr>
          <a:xfrm flipH="1">
            <a:off x="7860572" y="1713789"/>
            <a:ext cx="2" cy="351231"/>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351889" y="2481214"/>
            <a:ext cx="1443984" cy="246221"/>
          </a:xfrm>
          <a:prstGeom prst="rect">
            <a:avLst/>
          </a:prstGeom>
          <a:solidFill>
            <a:schemeClr val="accent4">
              <a:lumMod val="20000"/>
              <a:lumOff val="80000"/>
            </a:schemeClr>
          </a:solidFill>
          <a:ln>
            <a:solidFill>
              <a:srgbClr val="0070C0"/>
            </a:solidFill>
          </a:ln>
        </p:spPr>
        <p:txBody>
          <a:bodyPr wrap="square" rtlCol="0">
            <a:spAutoFit/>
          </a:bodyPr>
          <a:lstStyle/>
          <a:p>
            <a:pPr algn="ctr"/>
            <a:r>
              <a:rPr lang="en-IN" sz="1000" b="1" dirty="0"/>
              <a:t>Accountant </a:t>
            </a:r>
          </a:p>
        </p:txBody>
      </p:sp>
      <p:sp>
        <p:nvSpPr>
          <p:cNvPr id="82" name="TextBox 81"/>
          <p:cNvSpPr txBox="1"/>
          <p:nvPr/>
        </p:nvSpPr>
        <p:spPr>
          <a:xfrm>
            <a:off x="5386751" y="1947812"/>
            <a:ext cx="1304859" cy="253916"/>
          </a:xfrm>
          <a:prstGeom prst="rect">
            <a:avLst/>
          </a:prstGeom>
          <a:solidFill>
            <a:schemeClr val="accent4">
              <a:lumMod val="20000"/>
              <a:lumOff val="80000"/>
            </a:schemeClr>
          </a:solidFill>
          <a:ln>
            <a:solidFill>
              <a:srgbClr val="0070C0"/>
            </a:solidFill>
          </a:ln>
        </p:spPr>
        <p:txBody>
          <a:bodyPr wrap="square" rtlCol="0">
            <a:spAutoFit/>
          </a:bodyPr>
          <a:lstStyle/>
          <a:p>
            <a:pPr algn="ctr"/>
            <a:r>
              <a:rPr lang="en-IN" sz="1050" b="1" dirty="0"/>
              <a:t>Purchase</a:t>
            </a:r>
          </a:p>
        </p:txBody>
      </p:sp>
      <p:sp>
        <p:nvSpPr>
          <p:cNvPr id="89" name="TextBox 88"/>
          <p:cNvSpPr txBox="1"/>
          <p:nvPr/>
        </p:nvSpPr>
        <p:spPr>
          <a:xfrm>
            <a:off x="7173226" y="1939345"/>
            <a:ext cx="1304859" cy="253916"/>
          </a:xfrm>
          <a:prstGeom prst="rect">
            <a:avLst/>
          </a:prstGeom>
          <a:solidFill>
            <a:schemeClr val="accent4">
              <a:lumMod val="20000"/>
              <a:lumOff val="80000"/>
            </a:schemeClr>
          </a:solidFill>
          <a:ln>
            <a:solidFill>
              <a:srgbClr val="0070C0"/>
            </a:solidFill>
          </a:ln>
        </p:spPr>
        <p:txBody>
          <a:bodyPr wrap="square" rtlCol="0">
            <a:spAutoFit/>
          </a:bodyPr>
          <a:lstStyle/>
          <a:p>
            <a:pPr algn="ctr"/>
            <a:r>
              <a:rPr lang="en-IN" sz="1050" b="1" dirty="0"/>
              <a:t>Design </a:t>
            </a:r>
          </a:p>
        </p:txBody>
      </p:sp>
      <p:cxnSp>
        <p:nvCxnSpPr>
          <p:cNvPr id="97" name="Straight Arrow Connector 96"/>
          <p:cNvCxnSpPr>
            <a:stCxn id="89" idx="2"/>
            <a:endCxn id="131" idx="0"/>
          </p:cNvCxnSpPr>
          <p:nvPr/>
        </p:nvCxnSpPr>
        <p:spPr>
          <a:xfrm rot="16200000" flipH="1">
            <a:off x="7640272" y="2378645"/>
            <a:ext cx="372650" cy="1882"/>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p:nvPr/>
        </p:nvCxnSpPr>
        <p:spPr>
          <a:xfrm>
            <a:off x="2050839" y="2212456"/>
            <a:ext cx="909" cy="299496"/>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a:off x="4185992" y="1704467"/>
            <a:ext cx="909" cy="299496"/>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a:off x="6006325" y="1687533"/>
            <a:ext cx="909" cy="299496"/>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p:nvPr/>
        </p:nvCxnSpPr>
        <p:spPr>
          <a:xfrm flipV="1">
            <a:off x="3195145" y="3447393"/>
            <a:ext cx="4939862" cy="10511"/>
          </a:xfrm>
          <a:prstGeom prst="straightConnector1">
            <a:avLst/>
          </a:prstGeom>
          <a:ln w="28575">
            <a:solidFill>
              <a:schemeClr val="accent6">
                <a:lumMod val="75000"/>
              </a:schemeClr>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a:endCxn id="139" idx="0"/>
          </p:cNvCxnSpPr>
          <p:nvPr/>
        </p:nvCxnSpPr>
        <p:spPr>
          <a:xfrm rot="5400000">
            <a:off x="3040076" y="3639300"/>
            <a:ext cx="378245" cy="3366"/>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4087387" y="3010413"/>
            <a:ext cx="1858350" cy="253916"/>
          </a:xfrm>
          <a:prstGeom prst="rect">
            <a:avLst/>
          </a:prstGeom>
          <a:solidFill>
            <a:schemeClr val="accent4">
              <a:lumMod val="20000"/>
              <a:lumOff val="80000"/>
            </a:schemeClr>
          </a:solidFill>
          <a:ln>
            <a:solidFill>
              <a:srgbClr val="0070C0"/>
            </a:solidFill>
          </a:ln>
        </p:spPr>
        <p:txBody>
          <a:bodyPr wrap="square" rtlCol="0">
            <a:spAutoFit/>
          </a:bodyPr>
          <a:lstStyle/>
          <a:p>
            <a:pPr algn="ctr"/>
            <a:r>
              <a:rPr lang="en-IN" sz="1050" b="1" dirty="0"/>
              <a:t>Project Co-ordinator</a:t>
            </a:r>
          </a:p>
        </p:txBody>
      </p:sp>
      <p:cxnSp>
        <p:nvCxnSpPr>
          <p:cNvPr id="69" name="Straight Arrow Connector 68"/>
          <p:cNvCxnSpPr>
            <a:endCxn id="68" idx="0"/>
          </p:cNvCxnSpPr>
          <p:nvPr/>
        </p:nvCxnSpPr>
        <p:spPr>
          <a:xfrm rot="5400000">
            <a:off x="4363498" y="2352328"/>
            <a:ext cx="1311150" cy="5021"/>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rot="5400000">
            <a:off x="4949192" y="3348990"/>
            <a:ext cx="175259" cy="1"/>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4587240" y="3837726"/>
            <a:ext cx="990600" cy="415498"/>
          </a:xfrm>
          <a:prstGeom prst="rect">
            <a:avLst/>
          </a:prstGeom>
          <a:solidFill>
            <a:schemeClr val="accent4">
              <a:lumMod val="20000"/>
              <a:lumOff val="80000"/>
            </a:schemeClr>
          </a:solidFill>
          <a:ln>
            <a:solidFill>
              <a:srgbClr val="0070C0"/>
            </a:solidFill>
          </a:ln>
        </p:spPr>
        <p:txBody>
          <a:bodyPr wrap="square" rtlCol="0">
            <a:spAutoFit/>
          </a:bodyPr>
          <a:lstStyle/>
          <a:p>
            <a:pPr algn="ctr"/>
            <a:r>
              <a:rPr lang="en-IN" sz="1050" b="1" dirty="0"/>
              <a:t>Safety In charge</a:t>
            </a:r>
          </a:p>
        </p:txBody>
      </p:sp>
      <p:sp>
        <p:nvSpPr>
          <p:cNvPr id="75" name="TextBox 74"/>
          <p:cNvSpPr txBox="1"/>
          <p:nvPr/>
        </p:nvSpPr>
        <p:spPr>
          <a:xfrm>
            <a:off x="6355080" y="3845346"/>
            <a:ext cx="914400" cy="415498"/>
          </a:xfrm>
          <a:prstGeom prst="rect">
            <a:avLst/>
          </a:prstGeom>
          <a:solidFill>
            <a:schemeClr val="accent4">
              <a:lumMod val="20000"/>
              <a:lumOff val="80000"/>
            </a:schemeClr>
          </a:solidFill>
          <a:ln>
            <a:solidFill>
              <a:srgbClr val="0070C0"/>
            </a:solidFill>
          </a:ln>
        </p:spPr>
        <p:txBody>
          <a:bodyPr wrap="square" rtlCol="0">
            <a:spAutoFit/>
          </a:bodyPr>
          <a:lstStyle/>
          <a:p>
            <a:pPr algn="ctr"/>
            <a:r>
              <a:rPr lang="en-IN" sz="1050" b="1" dirty="0"/>
              <a:t>Store In charge </a:t>
            </a:r>
          </a:p>
        </p:txBody>
      </p:sp>
      <p:sp>
        <p:nvSpPr>
          <p:cNvPr id="79" name="TextBox 78"/>
          <p:cNvSpPr txBox="1"/>
          <p:nvPr/>
        </p:nvSpPr>
        <p:spPr>
          <a:xfrm>
            <a:off x="2300036" y="4538513"/>
            <a:ext cx="825484" cy="253916"/>
          </a:xfrm>
          <a:prstGeom prst="rect">
            <a:avLst/>
          </a:prstGeom>
          <a:solidFill>
            <a:schemeClr val="accent4">
              <a:lumMod val="20000"/>
              <a:lumOff val="80000"/>
            </a:schemeClr>
          </a:solidFill>
          <a:ln>
            <a:solidFill>
              <a:srgbClr val="0070C0"/>
            </a:solidFill>
          </a:ln>
        </p:spPr>
        <p:txBody>
          <a:bodyPr wrap="square" rtlCol="0">
            <a:spAutoFit/>
          </a:bodyPr>
          <a:lstStyle/>
          <a:p>
            <a:pPr algn="ctr"/>
            <a:r>
              <a:rPr lang="en-IN" sz="1050" b="1" dirty="0"/>
              <a:t>Supervisor</a:t>
            </a:r>
          </a:p>
        </p:txBody>
      </p:sp>
      <p:sp>
        <p:nvSpPr>
          <p:cNvPr id="90" name="TextBox 89"/>
          <p:cNvSpPr txBox="1"/>
          <p:nvPr/>
        </p:nvSpPr>
        <p:spPr>
          <a:xfrm>
            <a:off x="3302890" y="4525972"/>
            <a:ext cx="859362" cy="253916"/>
          </a:xfrm>
          <a:prstGeom prst="rect">
            <a:avLst/>
          </a:prstGeom>
          <a:solidFill>
            <a:schemeClr val="accent4">
              <a:lumMod val="20000"/>
              <a:lumOff val="80000"/>
            </a:schemeClr>
          </a:solidFill>
          <a:ln>
            <a:solidFill>
              <a:srgbClr val="0070C0"/>
            </a:solidFill>
          </a:ln>
        </p:spPr>
        <p:txBody>
          <a:bodyPr wrap="square" rtlCol="0">
            <a:spAutoFit/>
          </a:bodyPr>
          <a:lstStyle/>
          <a:p>
            <a:pPr algn="ctr"/>
            <a:r>
              <a:rPr lang="en-IN" sz="1050" b="1" dirty="0"/>
              <a:t>Supervisor</a:t>
            </a:r>
          </a:p>
        </p:txBody>
      </p:sp>
      <p:cxnSp>
        <p:nvCxnSpPr>
          <p:cNvPr id="93" name="Straight Arrow Connector 92"/>
          <p:cNvCxnSpPr/>
          <p:nvPr/>
        </p:nvCxnSpPr>
        <p:spPr>
          <a:xfrm rot="16200000" flipH="1">
            <a:off x="4910592" y="4402311"/>
            <a:ext cx="289768" cy="6831"/>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rot="5400000">
            <a:off x="4914595" y="3639302"/>
            <a:ext cx="378246" cy="3365"/>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139" idx="2"/>
          </p:cNvCxnSpPr>
          <p:nvPr/>
        </p:nvCxnSpPr>
        <p:spPr>
          <a:xfrm rot="16200000" flipH="1">
            <a:off x="2726942" y="4584595"/>
            <a:ext cx="1008540" cy="7394"/>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p:nvPr/>
        </p:nvCxnSpPr>
        <p:spPr>
          <a:xfrm rot="16200000" flipH="1">
            <a:off x="3534421" y="4306301"/>
            <a:ext cx="436335" cy="21805"/>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rot="5400000">
            <a:off x="2590804" y="4314499"/>
            <a:ext cx="472964" cy="1"/>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rot="16200000" flipH="1">
            <a:off x="7909018" y="3642903"/>
            <a:ext cx="423822" cy="11257"/>
          </a:xfrm>
          <a:prstGeom prst="straightConnector1">
            <a:avLst/>
          </a:prstGeom>
          <a:ln w="28575">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34" name="TextBox 133"/>
          <p:cNvSpPr txBox="1"/>
          <p:nvPr/>
        </p:nvSpPr>
        <p:spPr>
          <a:xfrm>
            <a:off x="7551420" y="3822486"/>
            <a:ext cx="1135380" cy="253916"/>
          </a:xfrm>
          <a:prstGeom prst="rect">
            <a:avLst/>
          </a:prstGeom>
          <a:solidFill>
            <a:schemeClr val="accent4">
              <a:lumMod val="20000"/>
              <a:lumOff val="80000"/>
            </a:schemeClr>
          </a:solidFill>
          <a:ln>
            <a:solidFill>
              <a:srgbClr val="0070C0"/>
            </a:solidFill>
          </a:ln>
        </p:spPr>
        <p:txBody>
          <a:bodyPr wrap="square" rtlCol="0">
            <a:spAutoFit/>
          </a:bodyPr>
          <a:lstStyle/>
          <a:p>
            <a:pPr algn="ctr"/>
            <a:r>
              <a:rPr lang="en-IN" sz="1050" b="1" dirty="0"/>
              <a:t>Billing Engineer</a:t>
            </a:r>
          </a:p>
        </p:txBody>
      </p:sp>
      <p:cxnSp>
        <p:nvCxnSpPr>
          <p:cNvPr id="88" name="Straight Arrow Connector 87"/>
          <p:cNvCxnSpPr/>
          <p:nvPr/>
        </p:nvCxnSpPr>
        <p:spPr>
          <a:xfrm rot="5400000" flipH="1" flipV="1">
            <a:off x="6234440" y="2740745"/>
            <a:ext cx="276048" cy="491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2" name="TextBox 101"/>
          <p:cNvSpPr txBox="1"/>
          <p:nvPr/>
        </p:nvSpPr>
        <p:spPr>
          <a:xfrm>
            <a:off x="6340800" y="2593083"/>
            <a:ext cx="655226" cy="246221"/>
          </a:xfrm>
          <a:prstGeom prst="rect">
            <a:avLst/>
          </a:prstGeom>
          <a:noFill/>
        </p:spPr>
        <p:txBody>
          <a:bodyPr wrap="square" rtlCol="0">
            <a:spAutoFit/>
          </a:bodyPr>
          <a:lstStyle/>
          <a:p>
            <a:r>
              <a:rPr lang="en-IN" sz="1000" dirty="0"/>
              <a:t>At  office</a:t>
            </a:r>
          </a:p>
        </p:txBody>
      </p:sp>
      <p:sp>
        <p:nvSpPr>
          <p:cNvPr id="112" name="TextBox 111"/>
          <p:cNvSpPr txBox="1"/>
          <p:nvPr/>
        </p:nvSpPr>
        <p:spPr>
          <a:xfrm>
            <a:off x="2824000" y="5120823"/>
            <a:ext cx="825169" cy="253916"/>
          </a:xfrm>
          <a:prstGeom prst="rect">
            <a:avLst/>
          </a:prstGeom>
          <a:solidFill>
            <a:schemeClr val="accent4">
              <a:lumMod val="20000"/>
              <a:lumOff val="80000"/>
            </a:schemeClr>
          </a:solidFill>
          <a:ln>
            <a:solidFill>
              <a:srgbClr val="0070C0"/>
            </a:solidFill>
          </a:ln>
        </p:spPr>
        <p:txBody>
          <a:bodyPr wrap="square" rtlCol="0">
            <a:spAutoFit/>
          </a:bodyPr>
          <a:lstStyle/>
          <a:p>
            <a:pPr algn="ctr"/>
            <a:r>
              <a:rPr lang="en-IN" sz="1050" b="1" dirty="0"/>
              <a:t>Supervisor</a:t>
            </a:r>
          </a:p>
        </p:txBody>
      </p:sp>
    </p:spTree>
    <p:extLst>
      <p:ext uri="{BB962C8B-B14F-4D97-AF65-F5344CB8AC3E}">
        <p14:creationId xmlns:p14="http://schemas.microsoft.com/office/powerpoint/2010/main" val="4075769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3079" y="526256"/>
            <a:ext cx="8131914"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IN" sz="2800" b="1" dirty="0">
                <a:solidFill>
                  <a:srgbClr val="002060"/>
                </a:solidFill>
              </a:rPr>
              <a:t>SITE MOBILIZATION</a:t>
            </a:r>
          </a:p>
        </p:txBody>
      </p:sp>
      <p:sp>
        <p:nvSpPr>
          <p:cNvPr id="3" name="Rectangle 3"/>
          <p:cNvSpPr txBox="1">
            <a:spLocks noChangeArrowheads="1"/>
          </p:cNvSpPr>
          <p:nvPr/>
        </p:nvSpPr>
        <p:spPr>
          <a:xfrm>
            <a:off x="457200" y="1485904"/>
            <a:ext cx="8229600" cy="4983163"/>
          </a:xfrm>
          <a:prstGeom prst="rect">
            <a:avLst/>
          </a:prstGeom>
        </p:spPr>
        <p:txBody>
          <a:bodyPr>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a:spcBef>
                <a:spcPct val="50000"/>
              </a:spcBef>
              <a:buFont typeface="Wingdings" pitchFamily="2" charset="2"/>
              <a:buChar char="Ø"/>
            </a:pPr>
            <a:r>
              <a:rPr lang="en-US" altLang="en-US" sz="2400" spc="-15" dirty="0">
                <a:solidFill>
                  <a:srgbClr val="4D5B6B"/>
                </a:solidFill>
                <a:latin typeface="Calibri"/>
                <a:cs typeface="Calibri"/>
              </a:rPr>
              <a:t>MOBILIZATION AT SITE WITHIN 15 DAYS FROM ISSUE OF FORMAL LOI / WORK ORDER .</a:t>
            </a:r>
          </a:p>
          <a:p>
            <a:pPr>
              <a:spcBef>
                <a:spcPct val="50000"/>
              </a:spcBef>
              <a:buFont typeface="Wingdings" pitchFamily="2" charset="2"/>
              <a:buChar char="Ø"/>
            </a:pPr>
            <a:r>
              <a:rPr lang="en-US" altLang="en-US" sz="2400" spc="-15" dirty="0">
                <a:solidFill>
                  <a:srgbClr val="4D5B6B"/>
                </a:solidFill>
                <a:latin typeface="Calibri"/>
                <a:cs typeface="Calibri"/>
              </a:rPr>
              <a:t>DRINKING WATER FACILITY .</a:t>
            </a:r>
          </a:p>
          <a:p>
            <a:pPr>
              <a:spcBef>
                <a:spcPct val="50000"/>
              </a:spcBef>
              <a:buFont typeface="Wingdings" pitchFamily="2" charset="2"/>
              <a:buChar char="Ø"/>
            </a:pPr>
            <a:r>
              <a:rPr lang="en-US" altLang="en-US" sz="2400" spc="-15" dirty="0">
                <a:solidFill>
                  <a:srgbClr val="4D5B6B"/>
                </a:solidFill>
                <a:latin typeface="Calibri"/>
                <a:cs typeface="Calibri"/>
              </a:rPr>
              <a:t>ELECTRICITY AND WATER ARRANGMENT .</a:t>
            </a:r>
          </a:p>
          <a:p>
            <a:pPr>
              <a:spcBef>
                <a:spcPct val="50000"/>
              </a:spcBef>
              <a:buFont typeface="Wingdings" pitchFamily="2" charset="2"/>
              <a:buChar char="Ø"/>
            </a:pPr>
            <a:r>
              <a:rPr lang="en-US" altLang="en-US" sz="2400" spc="-15" dirty="0">
                <a:solidFill>
                  <a:srgbClr val="4D5B6B"/>
                </a:solidFill>
                <a:latin typeface="Calibri"/>
                <a:cs typeface="Calibri"/>
              </a:rPr>
              <a:t>CAR POLICY, THIRD PARTY LIABILITY, WORK MEN COMPENSATION INSURANCE, ESIC / PF COMPLIANCE.</a:t>
            </a:r>
          </a:p>
          <a:p>
            <a:pPr>
              <a:spcBef>
                <a:spcPct val="50000"/>
              </a:spcBef>
              <a:buFont typeface="Wingdings" pitchFamily="2" charset="2"/>
              <a:buChar char="Ø"/>
            </a:pPr>
            <a:r>
              <a:rPr lang="en-US" altLang="en-US" sz="2400" spc="-15" dirty="0">
                <a:solidFill>
                  <a:srgbClr val="4D5B6B"/>
                </a:solidFill>
                <a:latin typeface="Calibri"/>
                <a:cs typeface="Calibri"/>
              </a:rPr>
              <a:t>BOCW</a:t>
            </a:r>
          </a:p>
          <a:p>
            <a:pPr>
              <a:spcBef>
                <a:spcPct val="50000"/>
              </a:spcBef>
              <a:buFont typeface="Wingdings" pitchFamily="2" charset="2"/>
              <a:buChar char="Ø"/>
            </a:pPr>
            <a:r>
              <a:rPr lang="en-US" altLang="en-US" sz="2400" spc="-15" dirty="0">
                <a:solidFill>
                  <a:srgbClr val="4D5B6B"/>
                </a:solidFill>
                <a:latin typeface="Calibri"/>
                <a:cs typeface="Calibri"/>
              </a:rPr>
              <a:t>LABOUR LICENSE</a:t>
            </a:r>
          </a:p>
          <a:p>
            <a:pPr marL="0" indent="0">
              <a:spcBef>
                <a:spcPct val="50000"/>
              </a:spcBef>
              <a:buNone/>
            </a:pPr>
            <a:r>
              <a:rPr lang="en-US" altLang="en-US" sz="2000" dirty="0"/>
              <a:t> </a:t>
            </a:r>
          </a:p>
          <a:p>
            <a:pPr marL="0" indent="0">
              <a:spcBef>
                <a:spcPct val="50000"/>
              </a:spcBef>
              <a:buNone/>
            </a:pPr>
            <a:endParaRPr lang="en-US" altLang="en-US" sz="1800" dirty="0"/>
          </a:p>
          <a:p>
            <a:pPr>
              <a:spcBef>
                <a:spcPct val="50000"/>
              </a:spcBef>
              <a:buFont typeface="Wingdings" pitchFamily="2" charset="2"/>
              <a:buChar char="Ø"/>
            </a:pPr>
            <a:endParaRPr lang="en-US" altLang="en-US" sz="1800" dirty="0"/>
          </a:p>
          <a:p>
            <a:pPr>
              <a:spcBef>
                <a:spcPct val="50000"/>
              </a:spcBef>
              <a:buFont typeface="Wingdings" pitchFamily="2" charset="2"/>
              <a:buChar char="Ø"/>
            </a:pPr>
            <a:endParaRPr lang="en-US" altLang="en-US" dirty="0"/>
          </a:p>
          <a:p>
            <a:pPr>
              <a:spcBef>
                <a:spcPct val="50000"/>
              </a:spcBef>
              <a:buFont typeface="Wingdings" pitchFamily="2" charset="2"/>
              <a:buChar char="Ø"/>
            </a:pPr>
            <a:endParaRPr lang="en-US" altLang="en-US" dirty="0"/>
          </a:p>
        </p:txBody>
      </p:sp>
    </p:spTree>
    <p:extLst>
      <p:ext uri="{BB962C8B-B14F-4D97-AF65-F5344CB8AC3E}">
        <p14:creationId xmlns:p14="http://schemas.microsoft.com/office/powerpoint/2010/main" val="903597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25039" y="572386"/>
            <a:ext cx="6305797" cy="954107"/>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2800" b="1" dirty="0">
                <a:solidFill>
                  <a:srgbClr val="002060"/>
                </a:solidFill>
              </a:rPr>
              <a:t>SOFTWARE  </a:t>
            </a:r>
          </a:p>
          <a:p>
            <a:pPr algn="ctr"/>
            <a:r>
              <a:rPr lang="en-US" sz="2800" b="1" dirty="0">
                <a:solidFill>
                  <a:srgbClr val="002060"/>
                </a:solidFill>
              </a:rPr>
              <a:t>FOR PLUMBING &amp; FIRE FIGHTING</a:t>
            </a:r>
          </a:p>
        </p:txBody>
      </p:sp>
      <p:sp>
        <p:nvSpPr>
          <p:cNvPr id="3" name="Rectangle 2"/>
          <p:cNvSpPr/>
          <p:nvPr/>
        </p:nvSpPr>
        <p:spPr>
          <a:xfrm>
            <a:off x="558140" y="1947553"/>
            <a:ext cx="8277101" cy="2677656"/>
          </a:xfrm>
          <a:prstGeom prst="rect">
            <a:avLst/>
          </a:prstGeom>
        </p:spPr>
        <p:txBody>
          <a:bodyPr wrap="square">
            <a:spAutoFit/>
          </a:bodyPr>
          <a:lstStyle/>
          <a:p>
            <a:pPr algn="just"/>
            <a:r>
              <a:rPr lang="en-US" sz="2400" spc="-15" dirty="0">
                <a:solidFill>
                  <a:srgbClr val="4D5B6B"/>
                </a:solidFill>
                <a:latin typeface="Calibri"/>
                <a:cs typeface="Calibri"/>
              </a:rPr>
              <a:t>FOR DRAWINGS                         : AutoCAD </a:t>
            </a:r>
          </a:p>
          <a:p>
            <a:pPr algn="just"/>
            <a:endParaRPr lang="en-US" sz="2400" spc="-15" dirty="0">
              <a:solidFill>
                <a:srgbClr val="4D5B6B"/>
              </a:solidFill>
              <a:latin typeface="Calibri"/>
              <a:cs typeface="Calibri"/>
            </a:endParaRPr>
          </a:p>
          <a:p>
            <a:pPr algn="just"/>
            <a:r>
              <a:rPr lang="en-US" sz="2400" spc="-15" dirty="0">
                <a:solidFill>
                  <a:srgbClr val="4D5B6B"/>
                </a:solidFill>
                <a:latin typeface="Calibri"/>
                <a:cs typeface="Calibri"/>
              </a:rPr>
              <a:t>BILLING &amp; COMMUNICATION : Tally Prime &amp; MS Office.</a:t>
            </a:r>
          </a:p>
          <a:p>
            <a:pPr algn="just"/>
            <a:endParaRPr lang="en-US" sz="2400" spc="-15" dirty="0">
              <a:solidFill>
                <a:srgbClr val="4D5B6B"/>
              </a:solidFill>
              <a:latin typeface="Calibri"/>
              <a:cs typeface="Calibri"/>
            </a:endParaRPr>
          </a:p>
          <a:p>
            <a:pPr algn="just"/>
            <a:endParaRPr lang="en-US" sz="2400" spc="-15" dirty="0">
              <a:solidFill>
                <a:srgbClr val="7030A0"/>
              </a:solidFill>
              <a:latin typeface="Calibri"/>
              <a:cs typeface="Calibri"/>
            </a:endParaRPr>
          </a:p>
          <a:p>
            <a:pPr marL="342900" indent="-342900" algn="just">
              <a:buFontTx/>
              <a:buChar char="-"/>
            </a:pPr>
            <a:endParaRPr lang="en-US" sz="2400" spc="-15" dirty="0">
              <a:solidFill>
                <a:srgbClr val="4D5B6B"/>
              </a:solidFill>
              <a:latin typeface="Calibri"/>
              <a:cs typeface="Calibri"/>
            </a:endParaRPr>
          </a:p>
          <a:p>
            <a:pPr algn="just"/>
            <a:r>
              <a:rPr lang="en-US" sz="2400" spc="-15" dirty="0">
                <a:solidFill>
                  <a:srgbClr val="4D5B6B"/>
                </a:solidFill>
                <a:latin typeface="Calibri"/>
                <a:cs typeface="Calibri"/>
              </a:rPr>
              <a:t> </a:t>
            </a:r>
            <a:r>
              <a:rPr lang="en-US" b="1" dirty="0">
                <a:solidFill>
                  <a:srgbClr val="002060"/>
                </a:solidFill>
              </a:rPr>
              <a:t>   </a:t>
            </a:r>
          </a:p>
        </p:txBody>
      </p:sp>
    </p:spTree>
    <p:extLst>
      <p:ext uri="{BB962C8B-B14F-4D97-AF65-F5344CB8AC3E}">
        <p14:creationId xmlns:p14="http://schemas.microsoft.com/office/powerpoint/2010/main" val="16586872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6882" y="174646"/>
            <a:ext cx="8526483" cy="40011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2000" b="1" dirty="0">
                <a:solidFill>
                  <a:srgbClr val="002060"/>
                </a:solidFill>
              </a:rPr>
              <a:t>TYPICAL DRAWING &amp; DOCUMENTS PROCESS FLOW CHART </a:t>
            </a:r>
          </a:p>
        </p:txBody>
      </p:sp>
      <p:sp>
        <p:nvSpPr>
          <p:cNvPr id="4" name="Rectangle 3"/>
          <p:cNvSpPr/>
          <p:nvPr/>
        </p:nvSpPr>
        <p:spPr>
          <a:xfrm>
            <a:off x="558140" y="1947553"/>
            <a:ext cx="8277101" cy="646331"/>
          </a:xfrm>
          <a:prstGeom prst="rect">
            <a:avLst/>
          </a:prstGeom>
        </p:spPr>
        <p:txBody>
          <a:bodyPr wrap="square">
            <a:spAutoFit/>
          </a:bodyPr>
          <a:lstStyle/>
          <a:p>
            <a:pPr algn="just"/>
            <a:endParaRPr lang="en-US" sz="1200" b="1" dirty="0">
              <a:solidFill>
                <a:srgbClr val="002060"/>
              </a:solidFill>
            </a:endParaRPr>
          </a:p>
          <a:p>
            <a:pPr algn="ctr"/>
            <a:endParaRPr lang="en-US" sz="1200" b="1" dirty="0">
              <a:solidFill>
                <a:srgbClr val="002060"/>
              </a:solidFill>
            </a:endParaRPr>
          </a:p>
          <a:p>
            <a:pPr algn="ctr"/>
            <a:r>
              <a:rPr lang="en-US" sz="1200" b="1" dirty="0">
                <a:solidFill>
                  <a:srgbClr val="002060"/>
                </a:solidFill>
              </a:rPr>
              <a:t>   </a:t>
            </a:r>
          </a:p>
        </p:txBody>
      </p:sp>
      <p:sp>
        <p:nvSpPr>
          <p:cNvPr id="3" name="Rectangle 2"/>
          <p:cNvSpPr/>
          <p:nvPr/>
        </p:nvSpPr>
        <p:spPr>
          <a:xfrm>
            <a:off x="2778826" y="938144"/>
            <a:ext cx="3040083" cy="39188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t>Engineering Discipline</a:t>
            </a:r>
          </a:p>
        </p:txBody>
      </p:sp>
      <p:sp>
        <p:nvSpPr>
          <p:cNvPr id="5" name="Rectangle 4"/>
          <p:cNvSpPr/>
          <p:nvPr/>
        </p:nvSpPr>
        <p:spPr>
          <a:xfrm>
            <a:off x="564077" y="1646946"/>
            <a:ext cx="7992092" cy="49468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a:t>Tender / GFC Drawing Received Details from Client</a:t>
            </a:r>
          </a:p>
        </p:txBody>
      </p:sp>
      <p:sp>
        <p:nvSpPr>
          <p:cNvPr id="6" name="Rectangle 5"/>
          <p:cNvSpPr/>
          <p:nvPr/>
        </p:nvSpPr>
        <p:spPr>
          <a:xfrm>
            <a:off x="530428" y="2610641"/>
            <a:ext cx="1462643" cy="39188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a:t>Drawing No.</a:t>
            </a:r>
          </a:p>
        </p:txBody>
      </p:sp>
      <p:sp>
        <p:nvSpPr>
          <p:cNvPr id="8" name="Rectangle 7"/>
          <p:cNvSpPr/>
          <p:nvPr/>
        </p:nvSpPr>
        <p:spPr>
          <a:xfrm>
            <a:off x="2145471" y="2638290"/>
            <a:ext cx="1462643" cy="39188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a:t>Drawing Title</a:t>
            </a:r>
          </a:p>
        </p:txBody>
      </p:sp>
      <p:sp>
        <p:nvSpPr>
          <p:cNvPr id="9" name="Rectangle 8"/>
          <p:cNvSpPr/>
          <p:nvPr/>
        </p:nvSpPr>
        <p:spPr>
          <a:xfrm>
            <a:off x="3896273" y="2638290"/>
            <a:ext cx="2251365" cy="39188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a:t>Received From Client</a:t>
            </a:r>
          </a:p>
        </p:txBody>
      </p:sp>
      <p:sp>
        <p:nvSpPr>
          <p:cNvPr id="10" name="Rectangle 9"/>
          <p:cNvSpPr/>
          <p:nvPr/>
        </p:nvSpPr>
        <p:spPr>
          <a:xfrm>
            <a:off x="6999634" y="2652201"/>
            <a:ext cx="1669224" cy="39188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600" dirty="0"/>
              <a:t>Revision No.</a:t>
            </a:r>
          </a:p>
        </p:txBody>
      </p:sp>
      <p:sp>
        <p:nvSpPr>
          <p:cNvPr id="11" name="Rectangle 10"/>
          <p:cNvSpPr/>
          <p:nvPr/>
        </p:nvSpPr>
        <p:spPr>
          <a:xfrm>
            <a:off x="564077" y="3546989"/>
            <a:ext cx="7992092" cy="494685"/>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a:t>Shop Drawings/ Documents Status</a:t>
            </a:r>
          </a:p>
        </p:txBody>
      </p:sp>
      <p:sp>
        <p:nvSpPr>
          <p:cNvPr id="12" name="Rectangle 11"/>
          <p:cNvSpPr/>
          <p:nvPr/>
        </p:nvSpPr>
        <p:spPr>
          <a:xfrm>
            <a:off x="190007" y="4766056"/>
            <a:ext cx="1377539" cy="550164"/>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a:t>Shop Drawing submission</a:t>
            </a:r>
          </a:p>
        </p:txBody>
      </p:sp>
      <p:sp>
        <p:nvSpPr>
          <p:cNvPr id="13" name="Rectangle 12"/>
          <p:cNvSpPr/>
          <p:nvPr/>
        </p:nvSpPr>
        <p:spPr>
          <a:xfrm>
            <a:off x="1777339" y="4754181"/>
            <a:ext cx="1084189" cy="550164"/>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solidFill>
                  <a:schemeClr val="dk1"/>
                </a:solidFill>
              </a:rPr>
              <a:t>Drawing No.</a:t>
            </a:r>
          </a:p>
        </p:txBody>
      </p:sp>
      <p:sp>
        <p:nvSpPr>
          <p:cNvPr id="14" name="Rectangle 13"/>
          <p:cNvSpPr/>
          <p:nvPr/>
        </p:nvSpPr>
        <p:spPr>
          <a:xfrm>
            <a:off x="3058524" y="4774033"/>
            <a:ext cx="1271382" cy="550164"/>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Drawing Title</a:t>
            </a:r>
            <a:endParaRPr lang="en-US" sz="1200" dirty="0">
              <a:solidFill>
                <a:schemeClr val="dk1"/>
              </a:solidFill>
            </a:endParaRPr>
          </a:p>
        </p:txBody>
      </p:sp>
      <p:sp>
        <p:nvSpPr>
          <p:cNvPr id="15" name="Rectangle 14"/>
          <p:cNvSpPr/>
          <p:nvPr/>
        </p:nvSpPr>
        <p:spPr>
          <a:xfrm>
            <a:off x="4517570" y="4783959"/>
            <a:ext cx="838204" cy="550164"/>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Consultants/Client</a:t>
            </a:r>
            <a:endParaRPr lang="en-US" sz="1200" dirty="0">
              <a:solidFill>
                <a:schemeClr val="dk1"/>
              </a:solidFill>
            </a:endParaRPr>
          </a:p>
        </p:txBody>
      </p:sp>
      <p:sp>
        <p:nvSpPr>
          <p:cNvPr id="16" name="Rectangle 15"/>
          <p:cNvSpPr/>
          <p:nvPr/>
        </p:nvSpPr>
        <p:spPr>
          <a:xfrm>
            <a:off x="5508913" y="4667794"/>
            <a:ext cx="1378032" cy="722812"/>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1200" dirty="0"/>
              <a:t>Comments / Approval Received from Consultant/ client</a:t>
            </a:r>
            <a:endParaRPr lang="en-US" sz="1200" dirty="0">
              <a:solidFill>
                <a:schemeClr val="dk1"/>
              </a:solidFill>
            </a:endParaRPr>
          </a:p>
        </p:txBody>
      </p:sp>
      <p:sp>
        <p:nvSpPr>
          <p:cNvPr id="17" name="Rectangle 16"/>
          <p:cNvSpPr/>
          <p:nvPr/>
        </p:nvSpPr>
        <p:spPr>
          <a:xfrm>
            <a:off x="221669" y="5923773"/>
            <a:ext cx="3293427" cy="391886"/>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a:t>Drawings/ Documents Dates </a:t>
            </a:r>
          </a:p>
        </p:txBody>
      </p:sp>
      <p:sp>
        <p:nvSpPr>
          <p:cNvPr id="18" name="Rectangle 17"/>
          <p:cNvSpPr/>
          <p:nvPr/>
        </p:nvSpPr>
        <p:spPr>
          <a:xfrm>
            <a:off x="3776711" y="5936792"/>
            <a:ext cx="897934" cy="35626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a:t>Dates</a:t>
            </a:r>
          </a:p>
        </p:txBody>
      </p:sp>
      <p:sp>
        <p:nvSpPr>
          <p:cNvPr id="19" name="Rectangle 18"/>
          <p:cNvSpPr/>
          <p:nvPr/>
        </p:nvSpPr>
        <p:spPr>
          <a:xfrm>
            <a:off x="4907455" y="5942459"/>
            <a:ext cx="1125682" cy="350863"/>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1200" dirty="0"/>
              <a:t>Transmittal No.</a:t>
            </a:r>
          </a:p>
        </p:txBody>
      </p:sp>
      <p:sp>
        <p:nvSpPr>
          <p:cNvPr id="26" name="Down Arrow 25"/>
          <p:cNvSpPr/>
          <p:nvPr/>
        </p:nvSpPr>
        <p:spPr>
          <a:xfrm>
            <a:off x="4251370" y="1330030"/>
            <a:ext cx="50291" cy="31691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28" name="Straight Connector 27"/>
          <p:cNvCxnSpPr/>
          <p:nvPr/>
        </p:nvCxnSpPr>
        <p:spPr>
          <a:xfrm>
            <a:off x="1263544" y="2401347"/>
            <a:ext cx="6605035" cy="0"/>
          </a:xfrm>
          <a:prstGeom prst="line">
            <a:avLst/>
          </a:prstGeom>
        </p:spPr>
        <p:style>
          <a:lnRef idx="2">
            <a:schemeClr val="accent2">
              <a:shade val="50000"/>
            </a:schemeClr>
          </a:lnRef>
          <a:fillRef idx="1">
            <a:schemeClr val="accent2"/>
          </a:fillRef>
          <a:effectRef idx="0">
            <a:schemeClr val="accent2"/>
          </a:effectRef>
          <a:fontRef idx="minor">
            <a:schemeClr val="lt1"/>
          </a:fontRef>
        </p:style>
      </p:cxnSp>
      <p:sp>
        <p:nvSpPr>
          <p:cNvPr id="29" name="Down Arrow 28"/>
          <p:cNvSpPr/>
          <p:nvPr/>
        </p:nvSpPr>
        <p:spPr>
          <a:xfrm>
            <a:off x="4251378" y="2169290"/>
            <a:ext cx="50291" cy="216458"/>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0" name="Down Arrow 29"/>
          <p:cNvSpPr/>
          <p:nvPr/>
        </p:nvSpPr>
        <p:spPr>
          <a:xfrm>
            <a:off x="1261749" y="2415273"/>
            <a:ext cx="50291" cy="19678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1" name="Down Arrow 30"/>
          <p:cNvSpPr/>
          <p:nvPr/>
        </p:nvSpPr>
        <p:spPr>
          <a:xfrm>
            <a:off x="2863908" y="2415273"/>
            <a:ext cx="50291" cy="19678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2" name="Down Arrow 31"/>
          <p:cNvSpPr/>
          <p:nvPr/>
        </p:nvSpPr>
        <p:spPr>
          <a:xfrm>
            <a:off x="4876481" y="2413861"/>
            <a:ext cx="50291" cy="19678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3" name="Down Arrow 32"/>
          <p:cNvSpPr/>
          <p:nvPr/>
        </p:nvSpPr>
        <p:spPr>
          <a:xfrm>
            <a:off x="7809101" y="2406486"/>
            <a:ext cx="50291" cy="238104"/>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34" name="Straight Connector 33"/>
          <p:cNvCxnSpPr/>
          <p:nvPr/>
        </p:nvCxnSpPr>
        <p:spPr>
          <a:xfrm>
            <a:off x="1305097" y="3278142"/>
            <a:ext cx="6605035" cy="0"/>
          </a:xfrm>
          <a:prstGeom prst="line">
            <a:avLst/>
          </a:prstGeom>
        </p:spPr>
        <p:style>
          <a:lnRef idx="2">
            <a:schemeClr val="accent2">
              <a:shade val="50000"/>
            </a:schemeClr>
          </a:lnRef>
          <a:fillRef idx="1">
            <a:schemeClr val="accent2"/>
          </a:fillRef>
          <a:effectRef idx="0">
            <a:schemeClr val="accent2"/>
          </a:effectRef>
          <a:fontRef idx="minor">
            <a:schemeClr val="lt1"/>
          </a:fontRef>
        </p:style>
      </p:cxnSp>
      <p:sp>
        <p:nvSpPr>
          <p:cNvPr id="35" name="Down Arrow 34"/>
          <p:cNvSpPr/>
          <p:nvPr/>
        </p:nvSpPr>
        <p:spPr>
          <a:xfrm>
            <a:off x="1314420" y="3032212"/>
            <a:ext cx="50291" cy="216458"/>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6" name="Down Arrow 35"/>
          <p:cNvSpPr/>
          <p:nvPr/>
        </p:nvSpPr>
        <p:spPr>
          <a:xfrm>
            <a:off x="2877049" y="3032212"/>
            <a:ext cx="34350" cy="216458"/>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7" name="Down Arrow 36"/>
          <p:cNvSpPr/>
          <p:nvPr/>
        </p:nvSpPr>
        <p:spPr>
          <a:xfrm>
            <a:off x="4929152" y="3028764"/>
            <a:ext cx="50291" cy="19678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8" name="Down Arrow 37"/>
          <p:cNvSpPr/>
          <p:nvPr/>
        </p:nvSpPr>
        <p:spPr>
          <a:xfrm>
            <a:off x="7861772" y="3044087"/>
            <a:ext cx="50291" cy="216458"/>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9" name="Down Arrow 38"/>
          <p:cNvSpPr/>
          <p:nvPr/>
        </p:nvSpPr>
        <p:spPr>
          <a:xfrm>
            <a:off x="4251369" y="3295958"/>
            <a:ext cx="50291" cy="238104"/>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40" name="Straight Connector 39"/>
          <p:cNvCxnSpPr>
            <a:endCxn id="46" idx="0"/>
          </p:cNvCxnSpPr>
          <p:nvPr/>
        </p:nvCxnSpPr>
        <p:spPr>
          <a:xfrm>
            <a:off x="510643" y="4392443"/>
            <a:ext cx="5662141" cy="13603"/>
          </a:xfrm>
          <a:prstGeom prst="line">
            <a:avLst/>
          </a:prstGeom>
        </p:spPr>
        <p:style>
          <a:lnRef idx="2">
            <a:schemeClr val="accent2">
              <a:shade val="50000"/>
            </a:schemeClr>
          </a:lnRef>
          <a:fillRef idx="1">
            <a:schemeClr val="accent2"/>
          </a:fillRef>
          <a:effectRef idx="0">
            <a:schemeClr val="accent2"/>
          </a:effectRef>
          <a:fontRef idx="minor">
            <a:schemeClr val="lt1"/>
          </a:fontRef>
        </p:style>
      </p:cxnSp>
      <p:sp>
        <p:nvSpPr>
          <p:cNvPr id="41" name="Down Arrow 40"/>
          <p:cNvSpPr/>
          <p:nvPr/>
        </p:nvSpPr>
        <p:spPr>
          <a:xfrm>
            <a:off x="4276513" y="4049768"/>
            <a:ext cx="50291" cy="31691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2" name="Down Arrow 41"/>
          <p:cNvSpPr/>
          <p:nvPr/>
        </p:nvSpPr>
        <p:spPr>
          <a:xfrm>
            <a:off x="513786" y="4399654"/>
            <a:ext cx="50291" cy="348608"/>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3" name="Down Arrow 42"/>
          <p:cNvSpPr/>
          <p:nvPr/>
        </p:nvSpPr>
        <p:spPr>
          <a:xfrm>
            <a:off x="2319433" y="4399654"/>
            <a:ext cx="50291" cy="348608"/>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4" name="Down Arrow 43"/>
          <p:cNvSpPr/>
          <p:nvPr/>
        </p:nvSpPr>
        <p:spPr>
          <a:xfrm>
            <a:off x="3694215" y="4394502"/>
            <a:ext cx="50291" cy="383469"/>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5" name="Down Arrow 44"/>
          <p:cNvSpPr/>
          <p:nvPr/>
        </p:nvSpPr>
        <p:spPr>
          <a:xfrm>
            <a:off x="4904006" y="4394502"/>
            <a:ext cx="50291" cy="383469"/>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6" name="Down Arrow 45"/>
          <p:cNvSpPr/>
          <p:nvPr/>
        </p:nvSpPr>
        <p:spPr>
          <a:xfrm>
            <a:off x="6147638" y="4406046"/>
            <a:ext cx="50291" cy="383469"/>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chemeClr val="lt1"/>
              </a:solidFill>
            </a:endParaRPr>
          </a:p>
        </p:txBody>
      </p:sp>
      <p:cxnSp>
        <p:nvCxnSpPr>
          <p:cNvPr id="60" name="Straight Connector 59"/>
          <p:cNvCxnSpPr/>
          <p:nvPr/>
        </p:nvCxnSpPr>
        <p:spPr>
          <a:xfrm>
            <a:off x="543374" y="5607219"/>
            <a:ext cx="3081296" cy="0"/>
          </a:xfrm>
          <a:prstGeom prst="line">
            <a:avLst/>
          </a:prstGeom>
        </p:spPr>
        <p:style>
          <a:lnRef idx="2">
            <a:schemeClr val="accent2">
              <a:shade val="50000"/>
            </a:schemeClr>
          </a:lnRef>
          <a:fillRef idx="1">
            <a:schemeClr val="accent2"/>
          </a:fillRef>
          <a:effectRef idx="0">
            <a:schemeClr val="accent2"/>
          </a:effectRef>
          <a:fontRef idx="minor">
            <a:schemeClr val="lt1"/>
          </a:fontRef>
        </p:style>
      </p:cxnSp>
      <p:sp>
        <p:nvSpPr>
          <p:cNvPr id="61" name="Down Arrow 60"/>
          <p:cNvSpPr/>
          <p:nvPr/>
        </p:nvSpPr>
        <p:spPr>
          <a:xfrm>
            <a:off x="1934064" y="5629167"/>
            <a:ext cx="50291" cy="288105"/>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2" name="Down Arrow 61"/>
          <p:cNvSpPr/>
          <p:nvPr/>
        </p:nvSpPr>
        <p:spPr>
          <a:xfrm>
            <a:off x="508670" y="5364330"/>
            <a:ext cx="50291" cy="238104"/>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3" name="Down Arrow 62"/>
          <p:cNvSpPr/>
          <p:nvPr/>
        </p:nvSpPr>
        <p:spPr>
          <a:xfrm>
            <a:off x="2305004" y="5337610"/>
            <a:ext cx="50291" cy="238104"/>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4" name="Down Arrow 63"/>
          <p:cNvSpPr/>
          <p:nvPr/>
        </p:nvSpPr>
        <p:spPr>
          <a:xfrm>
            <a:off x="3608114" y="5370958"/>
            <a:ext cx="50291" cy="238104"/>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65" name="Straight Connector 64"/>
          <p:cNvCxnSpPr/>
          <p:nvPr/>
        </p:nvCxnSpPr>
        <p:spPr>
          <a:xfrm>
            <a:off x="3917024" y="5575800"/>
            <a:ext cx="2315023" cy="0"/>
          </a:xfrm>
          <a:prstGeom prst="line">
            <a:avLst/>
          </a:prstGeom>
        </p:spPr>
        <p:style>
          <a:lnRef idx="2">
            <a:schemeClr val="accent2">
              <a:shade val="50000"/>
            </a:schemeClr>
          </a:lnRef>
          <a:fillRef idx="1">
            <a:schemeClr val="accent2"/>
          </a:fillRef>
          <a:effectRef idx="0">
            <a:schemeClr val="accent2"/>
          </a:effectRef>
          <a:fontRef idx="minor">
            <a:schemeClr val="lt1"/>
          </a:fontRef>
        </p:style>
      </p:cxnSp>
      <p:sp>
        <p:nvSpPr>
          <p:cNvPr id="66" name="Down Arrow 65"/>
          <p:cNvSpPr/>
          <p:nvPr/>
        </p:nvSpPr>
        <p:spPr>
          <a:xfrm>
            <a:off x="3891878" y="5588406"/>
            <a:ext cx="50291" cy="348608"/>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8" name="Down Arrow 67"/>
          <p:cNvSpPr/>
          <p:nvPr/>
        </p:nvSpPr>
        <p:spPr>
          <a:xfrm>
            <a:off x="4873999" y="5368908"/>
            <a:ext cx="50291" cy="19678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69" name="Down Arrow 68"/>
          <p:cNvSpPr/>
          <p:nvPr/>
        </p:nvSpPr>
        <p:spPr>
          <a:xfrm>
            <a:off x="6202460" y="5358272"/>
            <a:ext cx="50291" cy="196780"/>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6" name="Down Arrow 75"/>
          <p:cNvSpPr/>
          <p:nvPr/>
        </p:nvSpPr>
        <p:spPr>
          <a:xfrm>
            <a:off x="5494620" y="5587040"/>
            <a:ext cx="50291" cy="348608"/>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51962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99803" y="439386"/>
            <a:ext cx="8423564" cy="467095"/>
          </a:xfrm>
          <a:prstGeom prst="rect">
            <a:avLst/>
          </a:prstGeom>
        </p:spPr>
        <p:style>
          <a:lnRef idx="1">
            <a:schemeClr val="accent1"/>
          </a:lnRef>
          <a:fillRef idx="2">
            <a:schemeClr val="accent1"/>
          </a:fillRef>
          <a:effectRef idx="1">
            <a:schemeClr val="accent1"/>
          </a:effectRef>
          <a:fontRef idx="minor">
            <a:schemeClr val="dk1"/>
          </a:fontRef>
        </p:style>
        <p:txBody>
          <a:bodyPr bIns="91440" anchor="b" anchorCtr="0">
            <a:noAutofit/>
          </a:bodyPr>
          <a:lstStyle>
            <a:lvl1pPr algn="l" rtl="0" eaLnBrk="1" latinLnBrk="0" hangingPunct="1">
              <a:spcBef>
                <a:spcPct val="0"/>
              </a:spcBef>
              <a:buNone/>
              <a:defRPr kumimoji="0"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2200" b="1" dirty="0">
                <a:solidFill>
                  <a:srgbClr val="002060"/>
                </a:solidFill>
              </a:rPr>
              <a:t>QUALITY ASSURANCE PLAN PLUMBING (PART - I)  </a:t>
            </a:r>
          </a:p>
        </p:txBody>
      </p:sp>
      <p:sp>
        <p:nvSpPr>
          <p:cNvPr id="2" name="Rectangle 1"/>
          <p:cNvSpPr/>
          <p:nvPr/>
        </p:nvSpPr>
        <p:spPr>
          <a:xfrm>
            <a:off x="399804" y="944476"/>
            <a:ext cx="8423563" cy="3877985"/>
          </a:xfrm>
          <a:prstGeom prst="rect">
            <a:avLst/>
          </a:prstGeom>
        </p:spPr>
        <p:txBody>
          <a:bodyPr wrap="square">
            <a:spAutoFit/>
          </a:bodyPr>
          <a:lstStyle/>
          <a:p>
            <a:r>
              <a:rPr lang="en-AU" b="1" dirty="0"/>
              <a:t> </a:t>
            </a:r>
            <a:endParaRPr lang="en-AU" b="1" u="sng" dirty="0"/>
          </a:p>
          <a:p>
            <a:r>
              <a:rPr lang="en-AU" b="1" dirty="0"/>
              <a:t>Mission Statement of :-</a:t>
            </a:r>
            <a:endParaRPr lang="en-IN" dirty="0"/>
          </a:p>
          <a:p>
            <a:r>
              <a:rPr lang="en-AU" sz="1400" dirty="0"/>
              <a:t>The Quality assurance activity, in order to be truly effective has to ensure a progressively improved and uniform quality of the finished work. Experience gained over years indicate that “process control” is essential in building construction to ensure that the work in different phases is executed in a manner pre-determined and laid down in specification. In order to achieve the above, the prerequisites cover among other things, an in built provision in the contract for a system of continuous check on quality by the field staff and the contractor for ensuring quality of work, availability of adequately manned and equipped agency for overseeing the quality aspects, and periodical appraisal of quality and a system of feedback for effecting possible improvements.</a:t>
            </a:r>
          </a:p>
          <a:p>
            <a:endParaRPr lang="en-AU" sz="1400" dirty="0"/>
          </a:p>
          <a:p>
            <a:r>
              <a:rPr lang="en-AU" sz="1400" b="1" dirty="0"/>
              <a:t>Quality Definition:-</a:t>
            </a:r>
            <a:endParaRPr lang="en-IN" sz="1400" dirty="0"/>
          </a:p>
          <a:p>
            <a:r>
              <a:rPr lang="en-AU" sz="1400" dirty="0"/>
              <a:t>Quality is the totality of features and characteristics of a product for service that bears on its ability to satisfy the projects functional requirements. The quality of output is always agreed upon between the supplier and the client (in project works, contractor and the department, respectively) and the quality objective is to achieve zero defects with the best quality of the project works. This is possible only by ensuring quality control at every stage during progress of construction. Quality is conformity to standards and requirements to achieve excellence. The following are some definition pertaining to quality and how to achieve it .</a:t>
            </a:r>
            <a:endParaRPr lang="en-IN" sz="1400" dirty="0"/>
          </a:p>
          <a:p>
            <a:r>
              <a:rPr lang="en-AU" sz="1400" dirty="0"/>
              <a:t> </a:t>
            </a:r>
            <a:endParaRPr lang="en-IN" sz="1400" dirty="0"/>
          </a:p>
        </p:txBody>
      </p:sp>
    </p:spTree>
    <p:extLst>
      <p:ext uri="{BB962C8B-B14F-4D97-AF65-F5344CB8AC3E}">
        <p14:creationId xmlns:p14="http://schemas.microsoft.com/office/powerpoint/2010/main" val="4165197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937161"/>
            <a:ext cx="7772400" cy="5653644"/>
          </a:xfrm>
        </p:spPr>
        <p:txBody>
          <a:bodyPr>
            <a:normAutofit/>
          </a:bodyPr>
          <a:lstStyle/>
          <a:p>
            <a:r>
              <a:rPr lang="en-AU" sz="1400" b="1" dirty="0"/>
              <a:t>Quality Control (QC) – </a:t>
            </a:r>
            <a:endParaRPr lang="en-IN" sz="1400" dirty="0"/>
          </a:p>
          <a:p>
            <a:pPr marL="0" indent="0">
              <a:buNone/>
            </a:pPr>
            <a:r>
              <a:rPr lang="en-AU" sz="1400" dirty="0"/>
              <a:t>        The operation techniques, or a system of maintaining standards by reviewing, checking, inspecting and testing.</a:t>
            </a:r>
            <a:endParaRPr lang="en-IN" sz="1400" dirty="0"/>
          </a:p>
          <a:p>
            <a:r>
              <a:rPr lang="en-AU" sz="1400" b="1" dirty="0"/>
              <a:t>Quality Assurance – </a:t>
            </a:r>
            <a:endParaRPr lang="en-IN" sz="1400" dirty="0"/>
          </a:p>
          <a:p>
            <a:pPr marL="273050" indent="-273050">
              <a:buNone/>
            </a:pPr>
            <a:r>
              <a:rPr lang="en-AU" sz="1400" dirty="0"/>
              <a:t>        The planned and systematic actions and implementations necessary to provide adequate confidence that the work       will satisfy quality requirements.</a:t>
            </a:r>
          </a:p>
          <a:p>
            <a:r>
              <a:rPr lang="en-AU" sz="1400" b="1" dirty="0"/>
              <a:t>Compliance of Material Specification:-</a:t>
            </a:r>
            <a:r>
              <a:rPr lang="en-AU" sz="1400" dirty="0"/>
              <a:t> </a:t>
            </a:r>
            <a:endParaRPr lang="en-IN" sz="1400" dirty="0"/>
          </a:p>
          <a:p>
            <a:pPr lvl="0"/>
            <a:r>
              <a:rPr lang="en-AU" sz="1400" dirty="0"/>
              <a:t>Verifications of test certificates of material approved with Data sheet.</a:t>
            </a:r>
            <a:endParaRPr lang="en-IN" sz="1400" dirty="0"/>
          </a:p>
          <a:p>
            <a:pPr lvl="0"/>
            <a:r>
              <a:rPr lang="en-AU" sz="1400" dirty="0"/>
              <a:t>Inspection and verification of both quantity and quality with tender and P.O. specifications.</a:t>
            </a:r>
            <a:endParaRPr lang="en-IN" sz="1400" dirty="0"/>
          </a:p>
          <a:p>
            <a:pPr lvl="0"/>
            <a:r>
              <a:rPr lang="en-AU" sz="1400" dirty="0"/>
              <a:t>Physically checking the arrived materials visually for any damages and by instruments i.e. tape, scale, gauges etc. taking reference from the approved dimensional drawings.</a:t>
            </a:r>
            <a:endParaRPr lang="en-IN" sz="1400" dirty="0"/>
          </a:p>
          <a:p>
            <a:pPr lvl="0"/>
            <a:r>
              <a:rPr lang="en-AU" sz="1400" dirty="0"/>
              <a:t>Check completeness of Scope of Supply.</a:t>
            </a:r>
            <a:endParaRPr lang="en-IN" sz="1400" dirty="0"/>
          </a:p>
          <a:p>
            <a:r>
              <a:rPr lang="en-AU" sz="1400" b="1" dirty="0"/>
              <a:t>Inspection during and after installation of material:-</a:t>
            </a:r>
            <a:endParaRPr lang="en-IN" sz="1400" dirty="0"/>
          </a:p>
          <a:p>
            <a:r>
              <a:rPr lang="en-AU" sz="1400" dirty="0"/>
              <a:t>Vertical piping in Shaft</a:t>
            </a:r>
            <a:endParaRPr lang="en-IN" sz="1400" dirty="0"/>
          </a:p>
          <a:p>
            <a:r>
              <a:rPr lang="en-IN" sz="1400" dirty="0"/>
              <a:t>Make, Specification &amp; Sizes of Material as per approved TDS/BOQ Specifications.</a:t>
            </a:r>
          </a:p>
          <a:p>
            <a:r>
              <a:rPr lang="en-IN" sz="1400" dirty="0"/>
              <a:t>Material used for supports is as per BOQ/ Approved Technical specification.</a:t>
            </a:r>
          </a:p>
          <a:p>
            <a:r>
              <a:rPr lang="en-IN" sz="1400" dirty="0"/>
              <a:t>Number of Supports has been provided as required/ as per instructions of Client Engineer.</a:t>
            </a:r>
          </a:p>
          <a:p>
            <a:r>
              <a:rPr lang="en-IN" sz="1400" dirty="0"/>
              <a:t>Checked the installation of Vertical pipes in shaft &amp; horizontal pipes at ceilings with proper alignment with proper fixing of supports/ clamps.</a:t>
            </a:r>
          </a:p>
          <a:p>
            <a:r>
              <a:rPr lang="en-IN" sz="1400" dirty="0"/>
              <a:t>Checked for all horizontal UPVC toilet pipes are properly connected with shaft vertical riser line.</a:t>
            </a:r>
          </a:p>
          <a:p>
            <a:r>
              <a:rPr lang="en-IN" sz="1400" dirty="0"/>
              <a:t>Checked all the joints are completed properly with appropriate jointing method &amp; material.</a:t>
            </a:r>
          </a:p>
          <a:p>
            <a:endParaRPr lang="en-IN" sz="1400" dirty="0"/>
          </a:p>
        </p:txBody>
      </p:sp>
      <p:sp>
        <p:nvSpPr>
          <p:cNvPr id="4" name="Title 1"/>
          <p:cNvSpPr txBox="1">
            <a:spLocks noGrp="1"/>
          </p:cNvSpPr>
          <p:nvPr>
            <p:ph type="title"/>
          </p:nvPr>
        </p:nvSpPr>
        <p:spPr>
          <a:xfrm>
            <a:off x="914400" y="274638"/>
            <a:ext cx="7772400" cy="509133"/>
          </a:xfrm>
          <a:prstGeom prst="rect">
            <a:avLst/>
          </a:prstGeom>
        </p:spPr>
        <p:style>
          <a:lnRef idx="1">
            <a:schemeClr val="accent1"/>
          </a:lnRef>
          <a:fillRef idx="2">
            <a:schemeClr val="accent1"/>
          </a:fillRef>
          <a:effectRef idx="1">
            <a:schemeClr val="accent1"/>
          </a:effectRef>
          <a:fontRef idx="minor">
            <a:schemeClr val="dk1"/>
          </a:fontRef>
        </p:style>
        <p:txBody>
          <a:bodyPr bIns="91440" anchor="b" anchorCtr="0">
            <a:noAutofit/>
          </a:bodyPr>
          <a:lstStyle>
            <a:lvl1pPr algn="l" rtl="0" eaLnBrk="1" latinLnBrk="0" hangingPunct="1">
              <a:spcBef>
                <a:spcPct val="0"/>
              </a:spcBef>
              <a:buNone/>
              <a:defRPr kumimoji="0"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2200" b="1" dirty="0">
                <a:solidFill>
                  <a:srgbClr val="002060"/>
                </a:solidFill>
              </a:rPr>
              <a:t>QUALITY ASSURANCE PLAN PLUMBING (PART - II)  </a:t>
            </a:r>
          </a:p>
        </p:txBody>
      </p:sp>
    </p:spTree>
    <p:extLst>
      <p:ext uri="{BB962C8B-B14F-4D97-AF65-F5344CB8AC3E}">
        <p14:creationId xmlns:p14="http://schemas.microsoft.com/office/powerpoint/2010/main" val="3997771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26275" y="925285"/>
            <a:ext cx="7772400" cy="4774871"/>
          </a:xfrm>
        </p:spPr>
        <p:txBody>
          <a:bodyPr>
            <a:normAutofit/>
          </a:bodyPr>
          <a:lstStyle/>
          <a:p>
            <a:pPr marL="0" indent="0">
              <a:buNone/>
            </a:pPr>
            <a:r>
              <a:rPr lang="en-IN" sz="1400" b="1" dirty="0"/>
              <a:t>Internal Water Supply &amp; drainage</a:t>
            </a:r>
          </a:p>
          <a:p>
            <a:r>
              <a:rPr lang="en-IN" sz="1400" dirty="0"/>
              <a:t>Make, Specification &amp; Sizes of Material as per approved TDS/ BOQ Specifications.</a:t>
            </a:r>
          </a:p>
          <a:p>
            <a:r>
              <a:rPr lang="en-IN" sz="1400" dirty="0"/>
              <a:t>Checked that FFL Level has been provided before start of Internal Plumbing works.</a:t>
            </a:r>
          </a:p>
          <a:p>
            <a:r>
              <a:rPr lang="en-IN" sz="1400" dirty="0"/>
              <a:t>Checked horizontal/ vertical dimensions all Plumbing points including water supply as well as drainage points are as per approved GFC drawings.</a:t>
            </a:r>
          </a:p>
          <a:p>
            <a:r>
              <a:rPr lang="en-IN" sz="1400" dirty="0"/>
              <a:t>Checked of water supply pipe are properly fixed &amp; required saddles/ clamping being provided with proper chase filling.</a:t>
            </a:r>
          </a:p>
          <a:p>
            <a:r>
              <a:rPr lang="en-IN" sz="1400" dirty="0"/>
              <a:t>Checked that required slope in drainage Pipes has been provided.</a:t>
            </a:r>
          </a:p>
          <a:p>
            <a:r>
              <a:rPr lang="en-IN" sz="1400" dirty="0"/>
              <a:t>Checked that insulation tube has been properly fixed with required supports in hot water supply pipe.</a:t>
            </a:r>
          </a:p>
          <a:p>
            <a:r>
              <a:rPr lang="en-IN" sz="1400" dirty="0"/>
              <a:t>Checked all Toilet Water supply pipe in wall &amp; ceiling are tested at pressure approved for testing &amp; pressure ratings with time is being recorded.</a:t>
            </a:r>
          </a:p>
          <a:p>
            <a:r>
              <a:rPr lang="en-IN" sz="1400" dirty="0"/>
              <a:t>Checked that proper chase filling in internal toilet with cement mortar has been done.</a:t>
            </a:r>
          </a:p>
          <a:p>
            <a:r>
              <a:rPr lang="en-IN" sz="1400" dirty="0"/>
              <a:t>Checked the level and centre line of Cistern fixing &amp; alignment/ distance of the same with respect to soil pipe fixed for WC Connection.</a:t>
            </a:r>
          </a:p>
          <a:p>
            <a:r>
              <a:rPr lang="en-IN" sz="1400" dirty="0"/>
              <a:t>Checked Inlet connection to Cistern has been done.</a:t>
            </a:r>
          </a:p>
          <a:p>
            <a:r>
              <a:rPr lang="en-IN" sz="1400" dirty="0"/>
              <a:t>Checked that plumbing points are properly plugged.</a:t>
            </a:r>
          </a:p>
        </p:txBody>
      </p:sp>
      <p:sp>
        <p:nvSpPr>
          <p:cNvPr id="4" name="Title 1"/>
          <p:cNvSpPr txBox="1">
            <a:spLocks noGrp="1"/>
          </p:cNvSpPr>
          <p:nvPr>
            <p:ph type="title"/>
          </p:nvPr>
        </p:nvSpPr>
        <p:spPr>
          <a:xfrm>
            <a:off x="914400" y="274638"/>
            <a:ext cx="7772400" cy="509133"/>
          </a:xfrm>
          <a:prstGeom prst="rect">
            <a:avLst/>
          </a:prstGeom>
        </p:spPr>
        <p:style>
          <a:lnRef idx="1">
            <a:schemeClr val="accent1"/>
          </a:lnRef>
          <a:fillRef idx="2">
            <a:schemeClr val="accent1"/>
          </a:fillRef>
          <a:effectRef idx="1">
            <a:schemeClr val="accent1"/>
          </a:effectRef>
          <a:fontRef idx="minor">
            <a:schemeClr val="dk1"/>
          </a:fontRef>
        </p:style>
        <p:txBody>
          <a:bodyPr bIns="91440" anchor="b" anchorCtr="0">
            <a:noAutofit/>
          </a:bodyPr>
          <a:lstStyle>
            <a:lvl1pPr algn="l" rtl="0" eaLnBrk="1" latinLnBrk="0" hangingPunct="1">
              <a:spcBef>
                <a:spcPct val="0"/>
              </a:spcBef>
              <a:buNone/>
              <a:defRPr kumimoji="0"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2200" b="1" dirty="0">
                <a:solidFill>
                  <a:srgbClr val="002060"/>
                </a:solidFill>
              </a:rPr>
              <a:t>QUALITY ASSURANCE PLAN PLUMBING (PART - III)  </a:t>
            </a:r>
          </a:p>
        </p:txBody>
      </p:sp>
    </p:spTree>
    <p:extLst>
      <p:ext uri="{BB962C8B-B14F-4D97-AF65-F5344CB8AC3E}">
        <p14:creationId xmlns:p14="http://schemas.microsoft.com/office/powerpoint/2010/main" val="1382497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937161"/>
            <a:ext cx="7772400" cy="4572000"/>
          </a:xfrm>
        </p:spPr>
        <p:txBody>
          <a:bodyPr/>
          <a:lstStyle/>
          <a:p>
            <a:pPr marL="0" indent="0">
              <a:buNone/>
            </a:pPr>
            <a:r>
              <a:rPr lang="en-IN" sz="1400" b="1" dirty="0"/>
              <a:t>External Water Supply &amp; Drainage</a:t>
            </a:r>
          </a:p>
          <a:p>
            <a:r>
              <a:rPr lang="en-IN" sz="1400" dirty="0"/>
              <a:t>Make, Specification &amp; Sizes of Material as per approved TDS/ BOQ Specifications.</a:t>
            </a:r>
          </a:p>
          <a:p>
            <a:r>
              <a:rPr lang="en-IN" sz="1400" dirty="0"/>
              <a:t>Checked that Excavation of trench/ Manhole is properly done with proper dressing &amp; required slope in accordance of Invert level &amp; connection level. Checked that Location of Manhole, Catch Pit &amp; GT is as per approved drawing/ setting out plan.</a:t>
            </a:r>
          </a:p>
          <a:p>
            <a:r>
              <a:rPr lang="en-IN" sz="1400" dirty="0"/>
              <a:t>Checked that thickness and slope of bed PCC is per BOQ specifications.</a:t>
            </a:r>
          </a:p>
          <a:p>
            <a:r>
              <a:rPr lang="en-IN" sz="1400" dirty="0"/>
              <a:t>Checked that proper Slope has been maintained in Drainage Pipes.</a:t>
            </a:r>
          </a:p>
          <a:p>
            <a:r>
              <a:rPr lang="en-IN" sz="1400" dirty="0"/>
              <a:t>Checked that jointing of pipes has been done before hunching.</a:t>
            </a:r>
          </a:p>
          <a:p>
            <a:r>
              <a:rPr lang="en-IN" sz="1400" dirty="0"/>
              <a:t>Check for thickness of pipe hunching has been maintained as per BOQ specifications.</a:t>
            </a:r>
          </a:p>
          <a:p>
            <a:r>
              <a:rPr lang="en-IN" sz="1400" dirty="0"/>
              <a:t>Checked that repair of manhole has been done at both the ends of pipe with proper finish.</a:t>
            </a:r>
          </a:p>
          <a:p>
            <a:r>
              <a:rPr lang="en-IN" sz="1400" dirty="0"/>
              <a:t>Check soil refilling above pipe, ramming &amp; compacting up to FFL as per BOQ specifications and removal of surplus soil from designated area.</a:t>
            </a:r>
            <a:r>
              <a:rPr lang="en-IN" sz="1400" b="1" dirty="0"/>
              <a:t> </a:t>
            </a:r>
            <a:endParaRPr lang="en-IN" sz="1400" dirty="0"/>
          </a:p>
          <a:p>
            <a:endParaRPr lang="en-IN" dirty="0"/>
          </a:p>
        </p:txBody>
      </p:sp>
      <p:sp>
        <p:nvSpPr>
          <p:cNvPr id="4" name="Title 1"/>
          <p:cNvSpPr txBox="1">
            <a:spLocks noGrp="1"/>
          </p:cNvSpPr>
          <p:nvPr>
            <p:ph type="title"/>
          </p:nvPr>
        </p:nvSpPr>
        <p:spPr>
          <a:xfrm>
            <a:off x="914400" y="274638"/>
            <a:ext cx="7772400" cy="485383"/>
          </a:xfrm>
          <a:prstGeom prst="rect">
            <a:avLst/>
          </a:prstGeom>
        </p:spPr>
        <p:style>
          <a:lnRef idx="1">
            <a:schemeClr val="accent1"/>
          </a:lnRef>
          <a:fillRef idx="2">
            <a:schemeClr val="accent1"/>
          </a:fillRef>
          <a:effectRef idx="1">
            <a:schemeClr val="accent1"/>
          </a:effectRef>
          <a:fontRef idx="minor">
            <a:schemeClr val="dk1"/>
          </a:fontRef>
        </p:style>
        <p:txBody>
          <a:bodyPr bIns="91440" anchor="b" anchorCtr="0">
            <a:noAutofit/>
          </a:bodyPr>
          <a:lstStyle>
            <a:lvl1pPr algn="l" rtl="0" eaLnBrk="1" latinLnBrk="0" hangingPunct="1">
              <a:spcBef>
                <a:spcPct val="0"/>
              </a:spcBef>
              <a:buNone/>
              <a:defRPr kumimoji="0"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2200" b="1" dirty="0">
                <a:solidFill>
                  <a:srgbClr val="002060"/>
                </a:solidFill>
              </a:rPr>
              <a:t>QUALITY ASSURANCE PLAN PLUMBING (PART - IV)  </a:t>
            </a:r>
          </a:p>
        </p:txBody>
      </p:sp>
    </p:spTree>
    <p:extLst>
      <p:ext uri="{BB962C8B-B14F-4D97-AF65-F5344CB8AC3E}">
        <p14:creationId xmlns:p14="http://schemas.microsoft.com/office/powerpoint/2010/main" val="42083013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99803" y="439386"/>
            <a:ext cx="8423564" cy="467095"/>
          </a:xfrm>
          <a:prstGeom prst="rect">
            <a:avLst/>
          </a:prstGeom>
        </p:spPr>
        <p:style>
          <a:lnRef idx="1">
            <a:schemeClr val="accent1"/>
          </a:lnRef>
          <a:fillRef idx="2">
            <a:schemeClr val="accent1"/>
          </a:fillRef>
          <a:effectRef idx="1">
            <a:schemeClr val="accent1"/>
          </a:effectRef>
          <a:fontRef idx="minor">
            <a:schemeClr val="dk1"/>
          </a:fontRef>
        </p:style>
        <p:txBody>
          <a:bodyPr bIns="91440" anchor="b" anchorCtr="0">
            <a:noAutofit/>
          </a:bodyPr>
          <a:lstStyle>
            <a:lvl1pPr algn="l" rtl="0" eaLnBrk="1" latinLnBrk="0" hangingPunct="1">
              <a:spcBef>
                <a:spcPct val="0"/>
              </a:spcBef>
              <a:buNone/>
              <a:defRPr kumimoji="0"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2200" b="1" dirty="0">
                <a:solidFill>
                  <a:srgbClr val="002060"/>
                </a:solidFill>
              </a:rPr>
              <a:t>QUALITY ASSURANCE PLAN FIRE FIGHTING (PART – I)  </a:t>
            </a:r>
          </a:p>
        </p:txBody>
      </p:sp>
      <p:sp>
        <p:nvSpPr>
          <p:cNvPr id="2" name="Rectangle 1"/>
          <p:cNvSpPr/>
          <p:nvPr/>
        </p:nvSpPr>
        <p:spPr>
          <a:xfrm>
            <a:off x="415724" y="1118651"/>
            <a:ext cx="8407643" cy="3754874"/>
          </a:xfrm>
          <a:prstGeom prst="rect">
            <a:avLst/>
          </a:prstGeom>
        </p:spPr>
        <p:txBody>
          <a:bodyPr wrap="square">
            <a:spAutoFit/>
          </a:bodyPr>
          <a:lstStyle/>
          <a:p>
            <a:r>
              <a:rPr lang="en-AU" sz="1400" b="1" dirty="0"/>
              <a:t>Mission Statement :-</a:t>
            </a:r>
            <a:endParaRPr lang="en-IN" sz="1400" dirty="0"/>
          </a:p>
          <a:p>
            <a:r>
              <a:rPr lang="en-AU" sz="1400" dirty="0"/>
              <a:t> </a:t>
            </a:r>
            <a:endParaRPr lang="en-IN" sz="1400" dirty="0"/>
          </a:p>
          <a:p>
            <a:r>
              <a:rPr lang="en-AU" sz="1400" dirty="0"/>
              <a:t>The Quality assurance activity, in order to be truly effective has to ensure a progressively improved and uniform quality of the finished work. Experience gained over years indicate that “process control” is essential in building construction to ensure that the work in different phases is executed in a manner pre-determined and laid down in specification. In order to achieve the above, the prerequisites cover among other things, an in built provision in the contract for a system of continuous check on quality by the field staff and the contractor for ensuring quality of work, availability of adequately manned and equipped agency for overseeing the quality aspects, and periodical appraisal of quality and a system of feedback for effecting possible improvements.</a:t>
            </a:r>
            <a:endParaRPr lang="en-IN" sz="1400" dirty="0"/>
          </a:p>
          <a:p>
            <a:r>
              <a:rPr lang="en-AU" sz="1400" b="1" dirty="0"/>
              <a:t> </a:t>
            </a:r>
            <a:endParaRPr lang="en-IN" sz="1400" dirty="0"/>
          </a:p>
          <a:p>
            <a:r>
              <a:rPr lang="en-AU" sz="1400" b="1" dirty="0"/>
              <a:t>Quality Definition:-</a:t>
            </a:r>
            <a:endParaRPr lang="en-IN" sz="1400" dirty="0"/>
          </a:p>
          <a:p>
            <a:r>
              <a:rPr lang="en-AU" sz="1400" b="1" dirty="0"/>
              <a:t> </a:t>
            </a:r>
            <a:endParaRPr lang="en-IN" sz="1400" dirty="0"/>
          </a:p>
          <a:p>
            <a:r>
              <a:rPr lang="en-AU" sz="1400" dirty="0"/>
              <a:t>Quality is the totality of features and characteristics of a product for service that bears on its ability to satisfy the projects functional requirements. The quality of output is always agreed upon between the supplier and the client (in project works, contractor and the department, respectively) and the quality objective is to achieve zero defects with the best quality of the project works. This is possible only by ensuring quality control at every stage during progress of construction. Quality is conformity to standards and requirements to achieve excellence. The following are some definition pertaining to quality and how to achieve it .</a:t>
            </a:r>
            <a:endParaRPr lang="en-IN" sz="1400" dirty="0"/>
          </a:p>
        </p:txBody>
      </p:sp>
    </p:spTree>
    <p:extLst>
      <p:ext uri="{BB962C8B-B14F-4D97-AF65-F5344CB8AC3E}">
        <p14:creationId xmlns:p14="http://schemas.microsoft.com/office/powerpoint/2010/main" val="1204461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949035"/>
            <a:ext cx="7772400" cy="5582393"/>
          </a:xfrm>
        </p:spPr>
        <p:txBody>
          <a:bodyPr>
            <a:normAutofit fontScale="55000" lnSpcReduction="20000"/>
          </a:bodyPr>
          <a:lstStyle/>
          <a:p>
            <a:r>
              <a:rPr lang="en-AU" sz="2500" b="1" dirty="0"/>
              <a:t>Quality Control (QC) –  </a:t>
            </a:r>
            <a:endParaRPr lang="en-IN" sz="2500" dirty="0"/>
          </a:p>
          <a:p>
            <a:pPr marL="355600" indent="-355600">
              <a:buNone/>
            </a:pPr>
            <a:r>
              <a:rPr lang="en-AU" sz="2500" dirty="0"/>
              <a:t>        The operation techniques, or a system of maintaining standards by reviewing, checking, inspecting and testing. </a:t>
            </a:r>
          </a:p>
          <a:p>
            <a:pPr marL="355600" indent="-355600">
              <a:buNone/>
            </a:pPr>
            <a:endParaRPr lang="en-IN" sz="2500" dirty="0"/>
          </a:p>
          <a:p>
            <a:r>
              <a:rPr lang="en-AU" sz="2500" b="1" dirty="0"/>
              <a:t>Quality Assurance –  </a:t>
            </a:r>
            <a:endParaRPr lang="en-IN" sz="2500" dirty="0"/>
          </a:p>
          <a:p>
            <a:pPr marL="273050" indent="-273050">
              <a:buNone/>
            </a:pPr>
            <a:r>
              <a:rPr lang="en-AU" sz="2500" dirty="0"/>
              <a:t>        The planned and systematic actions, and implementations necessary to provide adequate confidence that the work  will satisfy quality requirements.</a:t>
            </a:r>
          </a:p>
          <a:p>
            <a:pPr marL="273050" indent="-273050">
              <a:buNone/>
            </a:pPr>
            <a:endParaRPr lang="en-IN" sz="2500" dirty="0"/>
          </a:p>
          <a:p>
            <a:r>
              <a:rPr lang="en-AU" sz="2500" b="1" dirty="0"/>
              <a:t>Quality System (QS) – </a:t>
            </a:r>
            <a:endParaRPr lang="en-IN" sz="2500" dirty="0"/>
          </a:p>
          <a:p>
            <a:r>
              <a:rPr lang="en-AU" sz="2500" dirty="0"/>
              <a:t>A set of documented processes, which seek to provide satisfaction that the project outputs will fulfil all the requirements for which it is being planned. The quality system should fully incorporate the organization, human resources, materials, equipment, processes, inspections, testing and other parameters of the project. A key element of QS is the QA/ QC manual.</a:t>
            </a:r>
            <a:r>
              <a:rPr lang="en-AU" sz="2500" b="1" dirty="0"/>
              <a:t> </a:t>
            </a:r>
          </a:p>
          <a:p>
            <a:endParaRPr lang="en-IN" sz="2500" dirty="0"/>
          </a:p>
          <a:p>
            <a:r>
              <a:rPr lang="en-AU" sz="2500" b="1" dirty="0"/>
              <a:t>Quality Surveillance – </a:t>
            </a:r>
            <a:endParaRPr lang="en-IN" sz="2500" dirty="0"/>
          </a:p>
          <a:p>
            <a:r>
              <a:rPr lang="en-AU" sz="2500" dirty="0"/>
              <a:t>This normally covers two aspects. At the project level, a review is required to ensure that the quality practices are implemented and documented to ensure in relation to the quality system. At the contract package level, inspection and testing is required to ensure that the work executed meet the required quality standards.</a:t>
            </a:r>
          </a:p>
          <a:p>
            <a:endParaRPr lang="en-IN" sz="2500" dirty="0"/>
          </a:p>
          <a:p>
            <a:r>
              <a:rPr lang="en-AU" sz="2500" b="1" dirty="0"/>
              <a:t>Compliance of Material Specification:</a:t>
            </a:r>
            <a:r>
              <a:rPr lang="en-AU" sz="2500" dirty="0"/>
              <a:t> </a:t>
            </a:r>
            <a:endParaRPr lang="en-IN" sz="2500" dirty="0"/>
          </a:p>
          <a:p>
            <a:pPr lvl="0"/>
            <a:r>
              <a:rPr lang="en-AU" sz="2500" dirty="0"/>
              <a:t>Verifications of test certificates of material approved with Data sheet.</a:t>
            </a:r>
            <a:endParaRPr lang="en-IN" sz="2500" dirty="0"/>
          </a:p>
          <a:p>
            <a:pPr lvl="0"/>
            <a:r>
              <a:rPr lang="en-AU" sz="2500" dirty="0"/>
              <a:t>Inspection and verification of both quantity and quality with tender and P.O. specifications.</a:t>
            </a:r>
            <a:endParaRPr lang="en-IN" sz="2500" dirty="0"/>
          </a:p>
          <a:p>
            <a:pPr lvl="0"/>
            <a:r>
              <a:rPr lang="en-AU" sz="2500" dirty="0"/>
              <a:t>Physically checking the arrived materials visually for any damages and by instruments i.e. tape, scale, gauges etc. taking reference from the approved dimensional drawings.</a:t>
            </a:r>
            <a:endParaRPr lang="en-IN" sz="2500" dirty="0"/>
          </a:p>
          <a:p>
            <a:pPr lvl="0"/>
            <a:r>
              <a:rPr lang="en-AU" sz="2500" dirty="0"/>
              <a:t>Check completeness of Scope of Supply.</a:t>
            </a:r>
            <a:endParaRPr lang="en-IN" sz="2500" dirty="0"/>
          </a:p>
          <a:p>
            <a:endParaRPr lang="en-IN" dirty="0"/>
          </a:p>
        </p:txBody>
      </p:sp>
      <p:sp>
        <p:nvSpPr>
          <p:cNvPr id="4" name="Title 1"/>
          <p:cNvSpPr txBox="1">
            <a:spLocks noGrp="1"/>
          </p:cNvSpPr>
          <p:nvPr>
            <p:ph type="title"/>
          </p:nvPr>
        </p:nvSpPr>
        <p:spPr>
          <a:xfrm>
            <a:off x="914400" y="274638"/>
            <a:ext cx="7772400" cy="497258"/>
          </a:xfrm>
          <a:prstGeom prst="rect">
            <a:avLst/>
          </a:prstGeom>
        </p:spPr>
        <p:style>
          <a:lnRef idx="1">
            <a:schemeClr val="accent1"/>
          </a:lnRef>
          <a:fillRef idx="2">
            <a:schemeClr val="accent1"/>
          </a:fillRef>
          <a:effectRef idx="1">
            <a:schemeClr val="accent1"/>
          </a:effectRef>
          <a:fontRef idx="minor">
            <a:schemeClr val="dk1"/>
          </a:fontRef>
        </p:style>
        <p:txBody>
          <a:bodyPr bIns="91440" anchor="b" anchorCtr="0">
            <a:noAutofit/>
          </a:bodyPr>
          <a:lstStyle>
            <a:lvl1pPr algn="l" rtl="0" eaLnBrk="1" latinLnBrk="0" hangingPunct="1">
              <a:spcBef>
                <a:spcPct val="0"/>
              </a:spcBef>
              <a:buNone/>
              <a:defRPr kumimoji="0"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2200" b="1" dirty="0">
                <a:solidFill>
                  <a:srgbClr val="002060"/>
                </a:solidFill>
              </a:rPr>
              <a:t>QUALITY ASSURANCE PLAN FIRE FIGHTING (PART – II)  </a:t>
            </a:r>
          </a:p>
        </p:txBody>
      </p:sp>
    </p:spTree>
    <p:extLst>
      <p:ext uri="{BB962C8B-B14F-4D97-AF65-F5344CB8AC3E}">
        <p14:creationId xmlns:p14="http://schemas.microsoft.com/office/powerpoint/2010/main" val="2808672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244009"/>
            <a:ext cx="7772400" cy="5784669"/>
          </a:xfrm>
        </p:spPr>
        <p:txBody>
          <a:bodyPr>
            <a:normAutofit fontScale="85000" lnSpcReduction="20000"/>
          </a:bodyPr>
          <a:lstStyle/>
          <a:p>
            <a:pPr marL="12700" marR="5080" algn="just">
              <a:lnSpc>
                <a:spcPct val="100000"/>
              </a:lnSpc>
              <a:spcBef>
                <a:spcPts val="95"/>
              </a:spcBef>
            </a:pPr>
            <a:r>
              <a:rPr lang="en-US" sz="2800" spc="-5" dirty="0">
                <a:solidFill>
                  <a:srgbClr val="4D5B6B"/>
                </a:solidFill>
                <a:latin typeface="Calibri"/>
                <a:cs typeface="Calibri"/>
              </a:rPr>
              <a:t>The </a:t>
            </a:r>
            <a:r>
              <a:rPr lang="en-US" sz="2800" spc="-10" dirty="0">
                <a:solidFill>
                  <a:srgbClr val="4D5B6B"/>
                </a:solidFill>
                <a:latin typeface="Calibri"/>
                <a:cs typeface="Calibri"/>
              </a:rPr>
              <a:t>company has </a:t>
            </a:r>
            <a:r>
              <a:rPr lang="en-US" sz="2800" spc="-5" dirty="0">
                <a:solidFill>
                  <a:srgbClr val="4D5B6B"/>
                </a:solidFill>
                <a:latin typeface="Calibri"/>
                <a:cs typeface="Calibri"/>
              </a:rPr>
              <a:t>an </a:t>
            </a:r>
            <a:r>
              <a:rPr lang="en-US" sz="2800" spc="-15" dirty="0">
                <a:solidFill>
                  <a:srgbClr val="4D5B6B"/>
                </a:solidFill>
                <a:latin typeface="Calibri"/>
                <a:cs typeface="Calibri"/>
              </a:rPr>
              <a:t>executive </a:t>
            </a:r>
            <a:r>
              <a:rPr lang="en-US" sz="2800" spc="-10" dirty="0">
                <a:solidFill>
                  <a:srgbClr val="4D5B6B"/>
                </a:solidFill>
                <a:latin typeface="Calibri"/>
                <a:cs typeface="Calibri"/>
              </a:rPr>
              <a:t>management </a:t>
            </a:r>
            <a:r>
              <a:rPr lang="en-US" sz="2800" spc="-5" dirty="0">
                <a:solidFill>
                  <a:srgbClr val="4D5B6B"/>
                </a:solidFill>
                <a:latin typeface="Calibri"/>
                <a:cs typeface="Calibri"/>
              </a:rPr>
              <a:t>team of highly </a:t>
            </a:r>
            <a:r>
              <a:rPr lang="en-US" sz="2800" spc="-10" dirty="0">
                <a:solidFill>
                  <a:srgbClr val="4D5B6B"/>
                </a:solidFill>
                <a:latin typeface="Calibri"/>
                <a:cs typeface="Calibri"/>
              </a:rPr>
              <a:t>qualified </a:t>
            </a:r>
            <a:r>
              <a:rPr lang="en-US" sz="2800" spc="-5" dirty="0">
                <a:solidFill>
                  <a:srgbClr val="4D5B6B"/>
                </a:solidFill>
                <a:latin typeface="Calibri"/>
                <a:cs typeface="Calibri"/>
              </a:rPr>
              <a:t>and </a:t>
            </a:r>
            <a:r>
              <a:rPr lang="en-US" sz="2800" spc="-10" dirty="0">
                <a:solidFill>
                  <a:srgbClr val="4D5B6B"/>
                </a:solidFill>
                <a:latin typeface="Calibri"/>
                <a:cs typeface="Calibri"/>
              </a:rPr>
              <a:t>experience  professionals </a:t>
            </a:r>
            <a:r>
              <a:rPr lang="en-US" sz="2800" spc="-5" dirty="0">
                <a:solidFill>
                  <a:srgbClr val="4D5B6B"/>
                </a:solidFill>
                <a:latin typeface="Calibri"/>
                <a:cs typeface="Calibri"/>
              </a:rPr>
              <a:t>who </a:t>
            </a:r>
            <a:r>
              <a:rPr lang="en-US" sz="2800" spc="-15" dirty="0">
                <a:solidFill>
                  <a:srgbClr val="4D5B6B"/>
                </a:solidFill>
                <a:latin typeface="Calibri"/>
                <a:cs typeface="Calibri"/>
              </a:rPr>
              <a:t>have </a:t>
            </a:r>
            <a:r>
              <a:rPr lang="en-US" sz="2800" spc="-5" dirty="0">
                <a:solidFill>
                  <a:srgbClr val="4D5B6B"/>
                </a:solidFill>
                <a:latin typeface="Calibri"/>
                <a:cs typeface="Calibri"/>
              </a:rPr>
              <a:t>hands on </a:t>
            </a:r>
            <a:r>
              <a:rPr lang="en-US" sz="2800" spc="-10" dirty="0">
                <a:solidFill>
                  <a:srgbClr val="4D5B6B"/>
                </a:solidFill>
                <a:latin typeface="Calibri"/>
                <a:cs typeface="Calibri"/>
              </a:rPr>
              <a:t>experience </a:t>
            </a:r>
            <a:r>
              <a:rPr lang="en-US" sz="2800" dirty="0">
                <a:solidFill>
                  <a:srgbClr val="4D5B6B"/>
                </a:solidFill>
                <a:latin typeface="Calibri"/>
                <a:cs typeface="Calibri"/>
              </a:rPr>
              <a:t>in </a:t>
            </a:r>
            <a:r>
              <a:rPr lang="en-US" sz="2800" spc="-5" dirty="0">
                <a:solidFill>
                  <a:srgbClr val="4D5B6B"/>
                </a:solidFill>
                <a:latin typeface="Calibri"/>
                <a:cs typeface="Calibri"/>
              </a:rPr>
              <a:t>managing </a:t>
            </a:r>
            <a:r>
              <a:rPr lang="en-US" sz="2800" spc="-10" dirty="0">
                <a:solidFill>
                  <a:srgbClr val="4D5B6B"/>
                </a:solidFill>
                <a:latin typeface="Calibri"/>
                <a:cs typeface="Calibri"/>
              </a:rPr>
              <a:t>big </a:t>
            </a:r>
            <a:r>
              <a:rPr lang="en-US" sz="2800" spc="-5" dirty="0">
                <a:solidFill>
                  <a:srgbClr val="4D5B6B"/>
                </a:solidFill>
                <a:latin typeface="Calibri"/>
                <a:cs typeface="Calibri"/>
              </a:rPr>
              <a:t>and </a:t>
            </a:r>
            <a:r>
              <a:rPr lang="en-US" sz="2800" spc="-10" dirty="0">
                <a:solidFill>
                  <a:srgbClr val="4D5B6B"/>
                </a:solidFill>
                <a:latin typeface="Calibri"/>
                <a:cs typeface="Calibri"/>
              </a:rPr>
              <a:t>prestigious projects. </a:t>
            </a:r>
          </a:p>
          <a:p>
            <a:pPr marL="12700" marR="5080" algn="just">
              <a:lnSpc>
                <a:spcPct val="100000"/>
              </a:lnSpc>
              <a:spcBef>
                <a:spcPts val="95"/>
              </a:spcBef>
              <a:buNone/>
            </a:pPr>
            <a:endParaRPr lang="en-US" sz="2800" spc="-10" dirty="0">
              <a:solidFill>
                <a:srgbClr val="4D5B6B"/>
              </a:solidFill>
              <a:latin typeface="Calibri"/>
              <a:cs typeface="Calibri"/>
            </a:endParaRPr>
          </a:p>
          <a:p>
            <a:pPr marL="12700" marR="5080" algn="just">
              <a:spcBef>
                <a:spcPts val="95"/>
              </a:spcBef>
            </a:pPr>
            <a:r>
              <a:rPr lang="en-US" sz="2800" spc="-10" dirty="0">
                <a:solidFill>
                  <a:srgbClr val="4D5B6B"/>
                </a:solidFill>
                <a:latin typeface="Calibri"/>
                <a:cs typeface="Calibri"/>
              </a:rPr>
              <a:t>Sound technical expertise, Quality Workmanship, Commitment to Work Ethics and promised deliverance of Works along with a strong financials </a:t>
            </a:r>
            <a:r>
              <a:rPr lang="en-US" sz="2800" spc="-5" dirty="0">
                <a:solidFill>
                  <a:srgbClr val="4D5B6B"/>
                </a:solidFill>
                <a:latin typeface="Calibri"/>
                <a:cs typeface="Calibri"/>
              </a:rPr>
              <a:t>has enabled us </a:t>
            </a:r>
            <a:r>
              <a:rPr lang="en-US" sz="2800" spc="-10" dirty="0">
                <a:solidFill>
                  <a:srgbClr val="4D5B6B"/>
                </a:solidFill>
                <a:latin typeface="Calibri"/>
                <a:cs typeface="Calibri"/>
              </a:rPr>
              <a:t>to </a:t>
            </a:r>
            <a:r>
              <a:rPr lang="en-US" sz="2800" spc="-15" dirty="0">
                <a:solidFill>
                  <a:srgbClr val="4D5B6B"/>
                </a:solidFill>
                <a:latin typeface="Calibri"/>
                <a:cs typeface="Calibri"/>
              </a:rPr>
              <a:t>attract </a:t>
            </a:r>
            <a:r>
              <a:rPr lang="en-US" sz="2800" spc="-5" dirty="0">
                <a:solidFill>
                  <a:srgbClr val="4D5B6B"/>
                </a:solidFill>
                <a:latin typeface="Calibri"/>
                <a:cs typeface="Calibri"/>
              </a:rPr>
              <a:t>and </a:t>
            </a:r>
            <a:r>
              <a:rPr lang="en-US" sz="2800" spc="-10" dirty="0">
                <a:solidFill>
                  <a:srgbClr val="4D5B6B"/>
                </a:solidFill>
                <a:latin typeface="Calibri"/>
                <a:cs typeface="Calibri"/>
              </a:rPr>
              <a:t>retain our Clients over the past many years. </a:t>
            </a:r>
          </a:p>
          <a:p>
            <a:pPr marL="12700" marR="5080" algn="just">
              <a:lnSpc>
                <a:spcPct val="100000"/>
              </a:lnSpc>
              <a:spcBef>
                <a:spcPts val="95"/>
              </a:spcBef>
              <a:buNone/>
            </a:pPr>
            <a:endParaRPr lang="en-US" sz="2800" spc="-10" dirty="0">
              <a:solidFill>
                <a:srgbClr val="4D5B6B"/>
              </a:solidFill>
              <a:latin typeface="Calibri"/>
              <a:cs typeface="Calibri"/>
            </a:endParaRPr>
          </a:p>
          <a:p>
            <a:pPr marL="12700" marR="5080" algn="just">
              <a:lnSpc>
                <a:spcPct val="100000"/>
              </a:lnSpc>
              <a:spcBef>
                <a:spcPts val="95"/>
              </a:spcBef>
            </a:pPr>
            <a:r>
              <a:rPr lang="en-US" sz="2800" spc="-10" dirty="0">
                <a:solidFill>
                  <a:srgbClr val="4D5B6B"/>
                </a:solidFill>
                <a:latin typeface="Calibri"/>
                <a:cs typeface="Calibri"/>
              </a:rPr>
              <a:t>We have a team of qualified, seasoned staff (most of them are with us for over 10-20 years) who adhere to the best industry practices of workmanship and transform the customers dream into reality by their quality &amp; timely deliverance of the project. </a:t>
            </a:r>
          </a:p>
          <a:p>
            <a:pPr marL="12700" marR="5080" algn="just">
              <a:lnSpc>
                <a:spcPct val="100000"/>
              </a:lnSpc>
              <a:spcBef>
                <a:spcPts val="95"/>
              </a:spcBef>
            </a:pPr>
            <a:endParaRPr lang="en-US" sz="2800" spc="-10" dirty="0">
              <a:solidFill>
                <a:srgbClr val="4D5B6B"/>
              </a:solidFill>
              <a:latin typeface="Calibri"/>
              <a:cs typeface="Calibri"/>
            </a:endParaRPr>
          </a:p>
          <a:p>
            <a:pPr marL="12700" marR="5080" algn="just">
              <a:spcBef>
                <a:spcPts val="95"/>
              </a:spcBef>
            </a:pPr>
            <a:r>
              <a:rPr lang="en-US" altLang="en-US" sz="2800" b="1" spc="-5" dirty="0">
                <a:solidFill>
                  <a:schemeClr val="tx1">
                    <a:lumMod val="65000"/>
                    <a:lumOff val="35000"/>
                  </a:schemeClr>
                </a:solidFill>
                <a:latin typeface="Calibri"/>
                <a:cs typeface="Calibri"/>
              </a:rPr>
              <a:t>Major Clients-</a:t>
            </a:r>
            <a:r>
              <a:rPr lang="en-US" altLang="en-US" sz="2800" spc="-5" dirty="0">
                <a:solidFill>
                  <a:schemeClr val="tx1">
                    <a:lumMod val="65000"/>
                    <a:lumOff val="35000"/>
                  </a:schemeClr>
                </a:solidFill>
                <a:latin typeface="Calibri"/>
                <a:cs typeface="Calibri"/>
              </a:rPr>
              <a:t> DLF, M3M India Pvt. Ltd., Pioneer Urban Infrastructure Pvt Ltd, Brookfield, Elan, Paras, </a:t>
            </a:r>
            <a:r>
              <a:rPr lang="en-US" altLang="en-US" sz="2800" spc="-5" dirty="0" err="1">
                <a:solidFill>
                  <a:schemeClr val="tx1">
                    <a:lumMod val="65000"/>
                    <a:lumOff val="35000"/>
                  </a:schemeClr>
                </a:solidFill>
                <a:latin typeface="Calibri"/>
                <a:cs typeface="Calibri"/>
              </a:rPr>
              <a:t>Spaze</a:t>
            </a:r>
            <a:r>
              <a:rPr lang="en-US" altLang="en-US" sz="2800" spc="-5" dirty="0">
                <a:solidFill>
                  <a:schemeClr val="tx1">
                    <a:lumMod val="65000"/>
                    <a:lumOff val="35000"/>
                  </a:schemeClr>
                </a:solidFill>
                <a:latin typeface="Calibri"/>
                <a:cs typeface="Calibri"/>
              </a:rPr>
              <a:t>, Vipul, Reach, AMB Group, Mankind Pharma, IHG, Gail Ltd, </a:t>
            </a:r>
            <a:r>
              <a:rPr lang="en-US" altLang="en-US" sz="2800" spc="-5" dirty="0" err="1">
                <a:solidFill>
                  <a:schemeClr val="tx1">
                    <a:lumMod val="65000"/>
                    <a:lumOff val="35000"/>
                  </a:schemeClr>
                </a:solidFill>
                <a:latin typeface="Calibri"/>
                <a:cs typeface="Calibri"/>
              </a:rPr>
              <a:t>Mapsko</a:t>
            </a:r>
            <a:r>
              <a:rPr lang="en-US" altLang="en-US" sz="2800" spc="-5" dirty="0">
                <a:solidFill>
                  <a:schemeClr val="tx1">
                    <a:lumMod val="65000"/>
                    <a:lumOff val="35000"/>
                  </a:schemeClr>
                </a:solidFill>
                <a:latin typeface="Calibri"/>
                <a:cs typeface="Calibri"/>
              </a:rPr>
              <a:t>, BPTP Ltd, Unitech, Smart World</a:t>
            </a:r>
            <a:endParaRPr lang="en-US" sz="2800" spc="-10" dirty="0">
              <a:solidFill>
                <a:srgbClr val="4D5B6B"/>
              </a:solidFill>
              <a:latin typeface="Calibri"/>
              <a:cs typeface="Calibri"/>
            </a:endParaRP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960911"/>
            <a:ext cx="7772400" cy="5629893"/>
          </a:xfrm>
        </p:spPr>
        <p:txBody>
          <a:bodyPr>
            <a:normAutofit fontScale="55000" lnSpcReduction="20000"/>
          </a:bodyPr>
          <a:lstStyle/>
          <a:p>
            <a:r>
              <a:rPr lang="en-AU" b="1" dirty="0"/>
              <a:t>Inspection during and after installation of material:</a:t>
            </a:r>
            <a:endParaRPr lang="en-IN" dirty="0"/>
          </a:p>
          <a:p>
            <a:pPr marL="0" indent="0">
              <a:buNone/>
            </a:pPr>
            <a:r>
              <a:rPr lang="en-AU" dirty="0"/>
              <a:t> </a:t>
            </a:r>
            <a:endParaRPr lang="en-IN" dirty="0"/>
          </a:p>
          <a:p>
            <a:pPr lvl="0"/>
            <a:r>
              <a:rPr lang="en-AU" dirty="0"/>
              <a:t>Compliance of work with Approved drawings, good engineering practices </a:t>
            </a:r>
            <a:endParaRPr lang="en-IN" dirty="0"/>
          </a:p>
          <a:p>
            <a:pPr lvl="0"/>
            <a:r>
              <a:rPr lang="en-AU" dirty="0"/>
              <a:t>Own/consultant/PMC/Client’s Check List to ensure quality of various erection activities during and after completion.</a:t>
            </a:r>
            <a:endParaRPr lang="en-IN" dirty="0"/>
          </a:p>
          <a:p>
            <a:pPr lvl="0"/>
            <a:r>
              <a:rPr lang="en-AU" dirty="0"/>
              <a:t>To ensure co-ordination with other services and agencies.</a:t>
            </a:r>
            <a:endParaRPr lang="en-IN" dirty="0"/>
          </a:p>
          <a:p>
            <a:pPr lvl="0"/>
            <a:r>
              <a:rPr lang="en-AU" dirty="0"/>
              <a:t>Pressure testing of piping, documentation duly signed by all concerned.</a:t>
            </a:r>
            <a:endParaRPr lang="en-IN" dirty="0"/>
          </a:p>
          <a:p>
            <a:pPr lvl="0"/>
            <a:r>
              <a:rPr lang="en-AU" dirty="0"/>
              <a:t>Quality of installation like –</a:t>
            </a:r>
            <a:endParaRPr lang="en-IN" dirty="0"/>
          </a:p>
          <a:p>
            <a:pPr lvl="0"/>
            <a:r>
              <a:rPr lang="en-AU" dirty="0"/>
              <a:t>Insure ‘V’ Grooved on Pipes.</a:t>
            </a:r>
            <a:endParaRPr lang="en-IN" dirty="0"/>
          </a:p>
          <a:p>
            <a:pPr lvl="0"/>
            <a:r>
              <a:rPr lang="en-AU" dirty="0"/>
              <a:t>Pipes shall be tested for thickness and weight as per specification and tender conditions.</a:t>
            </a:r>
            <a:endParaRPr lang="en-IN" dirty="0"/>
          </a:p>
          <a:p>
            <a:pPr lvl="0"/>
            <a:r>
              <a:rPr lang="en-AU" dirty="0"/>
              <a:t>Pressure testing of the pipes shall be done as per relevant CPWD general Specification for Plumbing &amp; Fire Fighting works after installation welding etc. before commissioning of the system at 1.5 times of working pressure.</a:t>
            </a:r>
            <a:endParaRPr lang="en-IN" dirty="0"/>
          </a:p>
          <a:p>
            <a:pPr lvl="0"/>
            <a:r>
              <a:rPr lang="en-AU" dirty="0"/>
              <a:t>Straightness of support rods, angles, channels etc.</a:t>
            </a:r>
            <a:endParaRPr lang="en-IN" dirty="0"/>
          </a:p>
          <a:p>
            <a:pPr lvl="0"/>
            <a:r>
              <a:rPr lang="en-AU" dirty="0"/>
              <a:t>Linearity of pipes i.e. parallelism to each other &amp; vertical alignment.</a:t>
            </a:r>
            <a:endParaRPr lang="en-IN" dirty="0"/>
          </a:p>
          <a:p>
            <a:pPr lvl="0"/>
            <a:r>
              <a:rPr lang="en-AU" dirty="0"/>
              <a:t>Pipe Support quality.</a:t>
            </a:r>
            <a:endParaRPr lang="en-IN" dirty="0"/>
          </a:p>
          <a:p>
            <a:pPr lvl="0"/>
            <a:r>
              <a:rPr lang="en-AU" dirty="0"/>
              <a:t>Pipe to be cleaned and clear of any residue dirt, foreign particles by long handled brush prior to installation.</a:t>
            </a:r>
            <a:endParaRPr lang="en-IN" dirty="0"/>
          </a:p>
          <a:p>
            <a:pPr lvl="0"/>
            <a:r>
              <a:rPr lang="en-AU" dirty="0"/>
              <a:t>The auto operation of all pumps shall be tested as per design sequence and at required pressure drop.</a:t>
            </a:r>
            <a:endParaRPr lang="en-IN" dirty="0"/>
          </a:p>
          <a:p>
            <a:pPr lvl="0"/>
            <a:r>
              <a:rPr lang="en-AU" dirty="0"/>
              <a:t>Alignment of pumps with proper alignment protocol which is to be vetted by concerned agencies.</a:t>
            </a:r>
            <a:endParaRPr lang="en-IN" dirty="0"/>
          </a:p>
          <a:p>
            <a:pPr lvl="0"/>
            <a:r>
              <a:rPr lang="en-AU" dirty="0"/>
              <a:t>The line diagram including schematics and operation logics will be made and displayed in fire pump room as well as control room.</a:t>
            </a:r>
            <a:endParaRPr lang="en-IN" dirty="0"/>
          </a:p>
          <a:p>
            <a:endParaRPr lang="en-IN" dirty="0"/>
          </a:p>
        </p:txBody>
      </p:sp>
      <p:sp>
        <p:nvSpPr>
          <p:cNvPr id="4" name="Title 1"/>
          <p:cNvSpPr txBox="1">
            <a:spLocks noGrp="1"/>
          </p:cNvSpPr>
          <p:nvPr>
            <p:ph type="title"/>
          </p:nvPr>
        </p:nvSpPr>
        <p:spPr>
          <a:xfrm>
            <a:off x="914400" y="274638"/>
            <a:ext cx="7772400" cy="485383"/>
          </a:xfrm>
          <a:prstGeom prst="rect">
            <a:avLst/>
          </a:prstGeom>
        </p:spPr>
        <p:style>
          <a:lnRef idx="1">
            <a:schemeClr val="accent1"/>
          </a:lnRef>
          <a:fillRef idx="2">
            <a:schemeClr val="accent1"/>
          </a:fillRef>
          <a:effectRef idx="1">
            <a:schemeClr val="accent1"/>
          </a:effectRef>
          <a:fontRef idx="minor">
            <a:schemeClr val="dk1"/>
          </a:fontRef>
        </p:style>
        <p:txBody>
          <a:bodyPr bIns="91440" anchor="b" anchorCtr="0">
            <a:noAutofit/>
          </a:bodyPr>
          <a:lstStyle>
            <a:lvl1pPr algn="l" rtl="0" eaLnBrk="1" latinLnBrk="0" hangingPunct="1">
              <a:spcBef>
                <a:spcPct val="0"/>
              </a:spcBef>
              <a:buNone/>
              <a:defRPr kumimoji="0"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2200" b="1" dirty="0">
                <a:solidFill>
                  <a:srgbClr val="002060"/>
                </a:solidFill>
              </a:rPr>
              <a:t>QUALITY ASSURANCE PLAN FIRE FIGHTING (PART – III)  </a:t>
            </a:r>
          </a:p>
        </p:txBody>
      </p:sp>
    </p:spTree>
    <p:extLst>
      <p:ext uri="{BB962C8B-B14F-4D97-AF65-F5344CB8AC3E}">
        <p14:creationId xmlns:p14="http://schemas.microsoft.com/office/powerpoint/2010/main" val="22657855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normAutofit/>
          </a:bodyPr>
          <a:lstStyle/>
          <a:p>
            <a:r>
              <a:rPr lang="en-AU" sz="1400" b="1" dirty="0"/>
              <a:t>Inspection before Commissioning</a:t>
            </a:r>
            <a:endParaRPr lang="en-IN" sz="1400" dirty="0"/>
          </a:p>
          <a:p>
            <a:r>
              <a:rPr lang="en-AU" sz="1400" dirty="0"/>
              <a:t>Physical verification of installation for correctness like – </a:t>
            </a:r>
            <a:endParaRPr lang="en-IN" sz="1400" dirty="0"/>
          </a:p>
          <a:p>
            <a:pPr lvl="0"/>
            <a:r>
              <a:rPr lang="en-AU" sz="1400" dirty="0"/>
              <a:t>Correct water piping connection of all System.</a:t>
            </a:r>
            <a:endParaRPr lang="en-IN" sz="1400" dirty="0"/>
          </a:p>
          <a:p>
            <a:pPr lvl="0"/>
            <a:r>
              <a:rPr lang="en-AU" sz="1400" dirty="0"/>
              <a:t>Checking Phase sequence at Pumps.</a:t>
            </a:r>
            <a:endParaRPr lang="en-IN" sz="1400" dirty="0"/>
          </a:p>
          <a:p>
            <a:pPr lvl="0"/>
            <a:r>
              <a:rPr lang="en-AU" sz="1400" dirty="0"/>
              <a:t>Correctness of alignment of Pumps.</a:t>
            </a:r>
            <a:endParaRPr lang="en-IN" sz="1400" dirty="0"/>
          </a:p>
          <a:p>
            <a:pPr lvl="0"/>
            <a:r>
              <a:rPr lang="en-AU" sz="1400" dirty="0"/>
              <a:t>Correct rotation of Pumps.</a:t>
            </a:r>
            <a:endParaRPr lang="en-IN" sz="1400" dirty="0"/>
          </a:p>
          <a:p>
            <a:pPr lvl="0"/>
            <a:r>
              <a:rPr lang="en-AU" sz="1400" dirty="0"/>
              <a:t>Flushing of pipe &amp; system till the water coming out is declared to be transparent by the PMC/Client.</a:t>
            </a:r>
            <a:endParaRPr lang="en-IN" sz="1400" dirty="0"/>
          </a:p>
          <a:p>
            <a:endParaRPr lang="en-IN" dirty="0"/>
          </a:p>
        </p:txBody>
      </p:sp>
      <p:sp>
        <p:nvSpPr>
          <p:cNvPr id="4" name="Title 1"/>
          <p:cNvSpPr txBox="1">
            <a:spLocks noGrp="1"/>
          </p:cNvSpPr>
          <p:nvPr>
            <p:ph type="title"/>
          </p:nvPr>
        </p:nvSpPr>
        <p:spPr>
          <a:xfrm>
            <a:off x="707530" y="232913"/>
            <a:ext cx="7772400" cy="544943"/>
          </a:xfrm>
          <a:prstGeom prst="rect">
            <a:avLst/>
          </a:prstGeom>
        </p:spPr>
        <p:style>
          <a:lnRef idx="1">
            <a:schemeClr val="accent1"/>
          </a:lnRef>
          <a:fillRef idx="2">
            <a:schemeClr val="accent1"/>
          </a:fillRef>
          <a:effectRef idx="1">
            <a:schemeClr val="accent1"/>
          </a:effectRef>
          <a:fontRef idx="minor">
            <a:schemeClr val="dk1"/>
          </a:fontRef>
        </p:style>
        <p:txBody>
          <a:bodyPr bIns="91440" anchor="b" anchorCtr="0">
            <a:noAutofit/>
          </a:bodyPr>
          <a:lstStyle>
            <a:lvl1pPr algn="l" rtl="0" eaLnBrk="1" latinLnBrk="0" hangingPunct="1">
              <a:spcBef>
                <a:spcPct val="0"/>
              </a:spcBef>
              <a:buNone/>
              <a:defRPr kumimoji="0"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2200" b="1" dirty="0">
                <a:solidFill>
                  <a:srgbClr val="002060"/>
                </a:solidFill>
              </a:rPr>
              <a:t>QUALITY ASSURANCE PLAN FIRE FIGHTING (PART – IV)  </a:t>
            </a:r>
          </a:p>
        </p:txBody>
      </p:sp>
    </p:spTree>
    <p:extLst>
      <p:ext uri="{BB962C8B-B14F-4D97-AF65-F5344CB8AC3E}">
        <p14:creationId xmlns:p14="http://schemas.microsoft.com/office/powerpoint/2010/main" val="24890556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3762" y="1210138"/>
            <a:ext cx="8336478" cy="4632037"/>
          </a:xfrm>
          <a:prstGeom prst="rect">
            <a:avLst/>
          </a:prstGeom>
          <a:noFill/>
        </p:spPr>
        <p:txBody>
          <a:bodyPr wrap="square" lIns="91440" tIns="45720" rIns="91440" bIns="45720">
            <a:spAutoFit/>
          </a:bodyPr>
          <a:lstStyle/>
          <a:p>
            <a:pPr marL="274320" indent="-274320">
              <a:spcBef>
                <a:spcPts val="580"/>
              </a:spcBef>
              <a:buClr>
                <a:schemeClr val="accent1"/>
              </a:buClr>
              <a:buSzPct val="85000"/>
              <a:buFont typeface="Wingdings 2"/>
              <a:buChar char=""/>
            </a:pPr>
            <a:r>
              <a:rPr lang="en-US" sz="2000" dirty="0">
                <a:latin typeface="+mj-lt"/>
                <a:cs typeface="Times New Roman" panose="02020603050405020304" pitchFamily="18" charset="0"/>
              </a:rPr>
              <a:t>SAFETY COMPLIANCE:-</a:t>
            </a:r>
          </a:p>
          <a:p>
            <a:pPr marL="274320" indent="-274320">
              <a:spcBef>
                <a:spcPts val="580"/>
              </a:spcBef>
              <a:buClr>
                <a:schemeClr val="accent1"/>
              </a:buClr>
              <a:buSzPct val="85000"/>
              <a:buFont typeface="Wingdings 2"/>
              <a:buChar char=""/>
            </a:pPr>
            <a:r>
              <a:rPr lang="en-US" sz="2000" dirty="0">
                <a:latin typeface="+mj-lt"/>
                <a:cs typeface="Times New Roman" panose="02020603050405020304" pitchFamily="18" charset="0"/>
              </a:rPr>
              <a:t>EHS POLICY</a:t>
            </a:r>
          </a:p>
          <a:p>
            <a:pPr marL="274320" indent="-274320">
              <a:spcBef>
                <a:spcPts val="580"/>
              </a:spcBef>
              <a:buClr>
                <a:schemeClr val="accent1"/>
              </a:buClr>
              <a:buSzPct val="85000"/>
              <a:buFont typeface="Wingdings 2"/>
              <a:buChar char=""/>
            </a:pPr>
            <a:r>
              <a:rPr lang="en-US" sz="2000" dirty="0">
                <a:latin typeface="+mj-lt"/>
                <a:cs typeface="Times New Roman" panose="02020603050405020304" pitchFamily="18" charset="0"/>
              </a:rPr>
              <a:t>PPE- HELMET, SAFETY SHOES, WELDING GOOGLES, MASKS</a:t>
            </a:r>
          </a:p>
          <a:p>
            <a:pPr marL="274320" indent="-274320">
              <a:spcBef>
                <a:spcPts val="580"/>
              </a:spcBef>
              <a:buClr>
                <a:schemeClr val="accent1"/>
              </a:buClr>
              <a:buSzPct val="85000"/>
              <a:buFont typeface="Wingdings 2"/>
              <a:buChar char=""/>
            </a:pPr>
            <a:r>
              <a:rPr lang="en-US" sz="2000" dirty="0">
                <a:latin typeface="+mj-lt"/>
                <a:cs typeface="Times New Roman" panose="02020603050405020304" pitchFamily="18" charset="0"/>
              </a:rPr>
              <a:t>SAFETY BELTS, BARRICADING TAPE</a:t>
            </a:r>
          </a:p>
          <a:p>
            <a:pPr marL="274320" indent="-274320">
              <a:spcBef>
                <a:spcPts val="580"/>
              </a:spcBef>
              <a:buClr>
                <a:schemeClr val="accent1"/>
              </a:buClr>
              <a:buSzPct val="85000"/>
              <a:buFont typeface="Wingdings 2"/>
              <a:buChar char=""/>
            </a:pPr>
            <a:r>
              <a:rPr lang="en-US" sz="2000" dirty="0">
                <a:latin typeface="+mj-lt"/>
                <a:cs typeface="Times New Roman" panose="02020603050405020304" pitchFamily="18" charset="0"/>
              </a:rPr>
              <a:t>SCAFFOLDING</a:t>
            </a:r>
          </a:p>
          <a:p>
            <a:pPr marL="274320" indent="-274320">
              <a:spcBef>
                <a:spcPts val="580"/>
              </a:spcBef>
              <a:buClr>
                <a:schemeClr val="accent1"/>
              </a:buClr>
              <a:buSzPct val="85000"/>
              <a:buFont typeface="Wingdings 2"/>
              <a:buChar char=""/>
            </a:pPr>
            <a:r>
              <a:rPr lang="en-US" sz="2000" dirty="0">
                <a:latin typeface="+mj-lt"/>
                <a:cs typeface="Times New Roman" panose="02020603050405020304" pitchFamily="18" charset="0"/>
              </a:rPr>
              <a:t>REGULAR TBT</a:t>
            </a:r>
          </a:p>
          <a:p>
            <a:pPr marL="274320" indent="-274320">
              <a:spcBef>
                <a:spcPts val="580"/>
              </a:spcBef>
              <a:buClr>
                <a:schemeClr val="accent1"/>
              </a:buClr>
              <a:buSzPct val="85000"/>
              <a:buFont typeface="Wingdings 2"/>
              <a:buChar char=""/>
            </a:pPr>
            <a:r>
              <a:rPr lang="en-US" sz="2000" dirty="0">
                <a:latin typeface="+mj-lt"/>
                <a:cs typeface="Times New Roman" panose="02020603050405020304" pitchFamily="18" charset="0"/>
              </a:rPr>
              <a:t>REGULAR SAFETY MAN POWER INDUCTION</a:t>
            </a:r>
          </a:p>
          <a:p>
            <a:pPr marL="274320" indent="-274320">
              <a:spcBef>
                <a:spcPts val="580"/>
              </a:spcBef>
              <a:buClr>
                <a:schemeClr val="accent1"/>
              </a:buClr>
              <a:buSzPct val="85000"/>
              <a:buFont typeface="Wingdings 2"/>
              <a:buChar char=""/>
            </a:pPr>
            <a:r>
              <a:rPr lang="en-US" sz="2000" dirty="0">
                <a:latin typeface="+mj-lt"/>
                <a:cs typeface="Times New Roman" panose="02020603050405020304" pitchFamily="18" charset="0"/>
              </a:rPr>
              <a:t>INDUSTRIAL SOCKET BOX</a:t>
            </a:r>
          </a:p>
          <a:p>
            <a:pPr marL="274320" indent="-274320">
              <a:spcBef>
                <a:spcPts val="580"/>
              </a:spcBef>
              <a:buClr>
                <a:schemeClr val="accent1"/>
              </a:buClr>
              <a:buSzPct val="85000"/>
              <a:buFont typeface="Wingdings 2"/>
              <a:buChar char=""/>
            </a:pPr>
            <a:r>
              <a:rPr lang="en-US" sz="2000" dirty="0">
                <a:latin typeface="+mj-lt"/>
                <a:cs typeface="Times New Roman" panose="02020603050405020304" pitchFamily="18" charset="0"/>
              </a:rPr>
              <a:t>DRINKING WATER</a:t>
            </a:r>
          </a:p>
          <a:p>
            <a:pPr marL="274320" indent="-274320">
              <a:spcBef>
                <a:spcPts val="580"/>
              </a:spcBef>
              <a:buClr>
                <a:schemeClr val="accent1"/>
              </a:buClr>
              <a:buSzPct val="85000"/>
              <a:buFont typeface="Wingdings 2"/>
              <a:buChar char=""/>
            </a:pPr>
            <a:r>
              <a:rPr lang="en-US" sz="2000" dirty="0">
                <a:latin typeface="+mj-lt"/>
                <a:cs typeface="Times New Roman" panose="02020603050405020304" pitchFamily="18" charset="0"/>
              </a:rPr>
              <a:t>SAFETY SIGNAGE</a:t>
            </a:r>
          </a:p>
          <a:p>
            <a:pPr marL="274320" indent="-274320">
              <a:spcBef>
                <a:spcPts val="580"/>
              </a:spcBef>
              <a:buClr>
                <a:schemeClr val="accent1"/>
              </a:buClr>
              <a:buSzPct val="85000"/>
              <a:buFont typeface="Wingdings 2"/>
              <a:buChar char=""/>
            </a:pPr>
            <a:r>
              <a:rPr lang="en-US" sz="2000" dirty="0">
                <a:latin typeface="+mj-lt"/>
                <a:cs typeface="Times New Roman" panose="02020603050405020304" pitchFamily="18" charset="0"/>
              </a:rPr>
              <a:t>FIRE EXTINGUIGHERS</a:t>
            </a:r>
          </a:p>
          <a:p>
            <a:pPr marL="274320" indent="-274320">
              <a:spcBef>
                <a:spcPts val="580"/>
              </a:spcBef>
              <a:buClr>
                <a:schemeClr val="accent1"/>
              </a:buClr>
              <a:buSzPct val="85000"/>
              <a:buFont typeface="Wingdings 2"/>
              <a:buChar char=""/>
            </a:pPr>
            <a:r>
              <a:rPr lang="en-US" sz="2000" dirty="0">
                <a:latin typeface="+mj-lt"/>
                <a:cs typeface="Times New Roman" panose="02020603050405020304" pitchFamily="18" charset="0"/>
              </a:rPr>
              <a:t>FIRST AID KIT</a:t>
            </a:r>
          </a:p>
        </p:txBody>
      </p:sp>
      <p:sp>
        <p:nvSpPr>
          <p:cNvPr id="3" name="Rectangle 2"/>
          <p:cNvSpPr/>
          <p:nvPr/>
        </p:nvSpPr>
        <p:spPr>
          <a:xfrm>
            <a:off x="461554" y="213668"/>
            <a:ext cx="780288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3600" b="1" dirty="0"/>
              <a:t>SAFETY COMPLIANCE</a:t>
            </a:r>
            <a:endParaRPr lang="en-IN" sz="3600" b="1" dirty="0"/>
          </a:p>
        </p:txBody>
      </p:sp>
    </p:spTree>
    <p:extLst>
      <p:ext uri="{BB962C8B-B14F-4D97-AF65-F5344CB8AC3E}">
        <p14:creationId xmlns:p14="http://schemas.microsoft.com/office/powerpoint/2010/main" val="2056021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617517" y="914404"/>
            <a:ext cx="8221683" cy="584775"/>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ctr">
              <a:spcBef>
                <a:spcPct val="50000"/>
              </a:spcBef>
            </a:pPr>
            <a:r>
              <a:rPr lang="en-US" b="1" dirty="0">
                <a:solidFill>
                  <a:srgbClr val="002060"/>
                </a:solidFill>
                <a:latin typeface="+mn-lt"/>
              </a:rPr>
              <a:t>SAFETY NORMS ADOPTED</a:t>
            </a:r>
            <a:endParaRPr lang="en-US" altLang="en-US" b="1" dirty="0">
              <a:solidFill>
                <a:srgbClr val="002060"/>
              </a:solidFill>
              <a:latin typeface="+mn-lt"/>
            </a:endParaRPr>
          </a:p>
        </p:txBody>
      </p:sp>
      <p:sp>
        <p:nvSpPr>
          <p:cNvPr id="60419" name="Text Box 3"/>
          <p:cNvSpPr txBox="1">
            <a:spLocks noChangeArrowheads="1"/>
          </p:cNvSpPr>
          <p:nvPr/>
        </p:nvSpPr>
        <p:spPr bwMode="auto">
          <a:xfrm>
            <a:off x="486888" y="1636143"/>
            <a:ext cx="8352312"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just"/>
            <a:r>
              <a:rPr lang="en-US" sz="2200" dirty="0"/>
              <a:t>•   Workmen at site will be covered under E.S.I., P.F., BOCW &amp; TPL</a:t>
            </a:r>
          </a:p>
          <a:p>
            <a:pPr marL="342900" indent="-342900" algn="just">
              <a:buFont typeface="Arial" panose="020B0604020202020204" pitchFamily="34" charset="0"/>
              <a:buChar char="•"/>
            </a:pPr>
            <a:r>
              <a:rPr lang="en-US" sz="2200" dirty="0"/>
              <a:t>Work Force at site will use safety helmets.</a:t>
            </a:r>
          </a:p>
          <a:p>
            <a:pPr algn="just"/>
            <a:r>
              <a:rPr lang="en-US" sz="2200" dirty="0"/>
              <a:t>• Workmen working on electrical active lines will wear Electrically      insulated gear.</a:t>
            </a:r>
          </a:p>
          <a:p>
            <a:pPr algn="just"/>
            <a:r>
              <a:rPr lang="en-US" sz="2200" dirty="0"/>
              <a:t>• Workers working at height above 12 feet will use safety belts.</a:t>
            </a:r>
          </a:p>
          <a:p>
            <a:pPr algn="just"/>
            <a:r>
              <a:rPr lang="en-US" sz="2200" dirty="0"/>
              <a:t>• Welders will use Welding glasses.</a:t>
            </a:r>
          </a:p>
          <a:p>
            <a:pPr algn="just"/>
            <a:r>
              <a:rPr lang="en-US" sz="2200" dirty="0"/>
              <a:t>• Hand Gloves and Masks as per area of work.</a:t>
            </a:r>
          </a:p>
          <a:p>
            <a:pPr algn="just"/>
            <a:r>
              <a:rPr lang="en-US" sz="2200" dirty="0"/>
              <a:t>• First Aid Boxes will be available at site office.</a:t>
            </a:r>
          </a:p>
          <a:p>
            <a:pPr algn="just"/>
            <a:r>
              <a:rPr lang="en-US" sz="2200" dirty="0"/>
              <a:t> </a:t>
            </a:r>
            <a:endParaRPr lang="en-US" altLang="en-US" sz="2200" dirty="0"/>
          </a:p>
          <a:p>
            <a:pPr algn="just"/>
            <a:endParaRPr lang="en-US" sz="2200" dirty="0"/>
          </a:p>
        </p:txBody>
      </p:sp>
    </p:spTree>
    <p:extLst>
      <p:ext uri="{BB962C8B-B14F-4D97-AF65-F5344CB8AC3E}">
        <p14:creationId xmlns:p14="http://schemas.microsoft.com/office/powerpoint/2010/main" val="16066916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332508" y="914400"/>
            <a:ext cx="8659091" cy="584775"/>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ctr">
              <a:spcBef>
                <a:spcPct val="50000"/>
              </a:spcBef>
            </a:pPr>
            <a:r>
              <a:rPr lang="en-US" b="1" dirty="0">
                <a:solidFill>
                  <a:srgbClr val="002060"/>
                </a:solidFill>
                <a:latin typeface="+mn-lt"/>
              </a:rPr>
              <a:t>ENVIRONMENTAL PROTECTION NORMS</a:t>
            </a:r>
            <a:endParaRPr lang="en-US" altLang="en-US" b="1" dirty="0">
              <a:solidFill>
                <a:srgbClr val="002060"/>
              </a:solidFill>
              <a:latin typeface="+mn-lt"/>
            </a:endParaRPr>
          </a:p>
        </p:txBody>
      </p:sp>
      <p:sp>
        <p:nvSpPr>
          <p:cNvPr id="60419" name="Text Box 3"/>
          <p:cNvSpPr txBox="1">
            <a:spLocks noChangeArrowheads="1"/>
          </p:cNvSpPr>
          <p:nvPr/>
        </p:nvSpPr>
        <p:spPr bwMode="auto">
          <a:xfrm>
            <a:off x="510639" y="1636145"/>
            <a:ext cx="8270558"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Times New Roman" pitchFamily="18" charset="0"/>
              </a:defRPr>
            </a:lvl1pPr>
            <a:lvl2pPr>
              <a:defRPr sz="2800">
                <a:solidFill>
                  <a:schemeClr val="tx1"/>
                </a:solidFill>
                <a:latin typeface="Times New Roman" pitchFamily="18" charset="0"/>
              </a:defRPr>
            </a:lvl2pPr>
            <a:lvl3pPr>
              <a:defRPr sz="2400">
                <a:solidFill>
                  <a:schemeClr val="tx1"/>
                </a:solidFill>
                <a:latin typeface="Times New Roman" pitchFamily="18" charset="0"/>
              </a:defRPr>
            </a:lvl3pPr>
            <a:lvl4pPr>
              <a:defRPr sz="2000">
                <a:solidFill>
                  <a:schemeClr val="tx1"/>
                </a:solidFill>
                <a:latin typeface="Times New Roman" pitchFamily="18" charset="0"/>
              </a:defRPr>
            </a:lvl4pPr>
            <a:lvl5pPr>
              <a:defRPr sz="2000">
                <a:solidFill>
                  <a:schemeClr val="tx1"/>
                </a:solidFill>
                <a:latin typeface="Times New Roman" pitchFamily="18" charset="0"/>
              </a:defRPr>
            </a:lvl5pPr>
            <a:lvl6pPr eaLnBrk="0" hangingPunct="0">
              <a:defRPr sz="2000">
                <a:solidFill>
                  <a:schemeClr val="tx1"/>
                </a:solidFill>
                <a:latin typeface="Times New Roman" pitchFamily="18" charset="0"/>
              </a:defRPr>
            </a:lvl6pPr>
            <a:lvl7pPr eaLnBrk="0" hangingPunct="0">
              <a:defRPr sz="2000">
                <a:solidFill>
                  <a:schemeClr val="tx1"/>
                </a:solidFill>
                <a:latin typeface="Times New Roman" pitchFamily="18" charset="0"/>
              </a:defRPr>
            </a:lvl7pPr>
            <a:lvl8pPr eaLnBrk="0" hangingPunct="0">
              <a:defRPr sz="2000">
                <a:solidFill>
                  <a:schemeClr val="tx1"/>
                </a:solidFill>
                <a:latin typeface="Times New Roman" pitchFamily="18" charset="0"/>
              </a:defRPr>
            </a:lvl8pPr>
            <a:lvl9pPr eaLnBrk="0" hangingPunct="0">
              <a:defRPr sz="2000">
                <a:solidFill>
                  <a:schemeClr val="tx1"/>
                </a:solidFill>
                <a:latin typeface="Times New Roman" pitchFamily="18" charset="0"/>
              </a:defRPr>
            </a:lvl9pPr>
          </a:lstStyle>
          <a:p>
            <a:pPr algn="just"/>
            <a:r>
              <a:rPr lang="en-US" sz="2000" dirty="0"/>
              <a:t>1) Collection &amp; safe disposal of all the waste material like pieces of cable / wire, structure material &amp; any other waste generated at our site construction activities &amp; production units.</a:t>
            </a:r>
          </a:p>
          <a:p>
            <a:pPr algn="just"/>
            <a:r>
              <a:rPr lang="en-US" sz="2000" dirty="0"/>
              <a:t>2) We will keep the total cleanliness in all areas of operations &amp; will ensure that the complete repairs are carried out in case of any digging &amp; modification of structure while carrying out our work.</a:t>
            </a:r>
          </a:p>
          <a:p>
            <a:pPr algn="just"/>
            <a:r>
              <a:rPr lang="en-US" sz="2000" dirty="0"/>
              <a:t>3) We will keep all our tools and tackles at proper place before &amp; after the work.</a:t>
            </a:r>
          </a:p>
          <a:p>
            <a:pPr algn="just"/>
            <a:r>
              <a:rPr lang="en-US" sz="2000" dirty="0"/>
              <a:t>4) We will maintain an ethical &amp; conductive work environment at all our work places.</a:t>
            </a:r>
            <a:endParaRPr lang="en-US" altLang="en-US" sz="2000" dirty="0"/>
          </a:p>
        </p:txBody>
      </p:sp>
    </p:spTree>
    <p:extLst>
      <p:ext uri="{BB962C8B-B14F-4D97-AF65-F5344CB8AC3E}">
        <p14:creationId xmlns:p14="http://schemas.microsoft.com/office/powerpoint/2010/main" val="18970190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4"/>
          <p:cNvSpPr>
            <a:spLocks noChangeArrowheads="1"/>
          </p:cNvSpPr>
          <p:nvPr/>
        </p:nvSpPr>
        <p:spPr bwMode="auto">
          <a:xfrm>
            <a:off x="295195" y="1140161"/>
            <a:ext cx="8625850" cy="5324535"/>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indent="-342900" algn="just">
              <a:buFont typeface="Arial" pitchFamily="34" charset="0"/>
              <a:buChar char="•"/>
            </a:pPr>
            <a:r>
              <a:rPr lang="en-US" altLang="en-US" sz="2000" dirty="0"/>
              <a:t>Monthly man-hour details as specified in the Project EHS manual</a:t>
            </a:r>
          </a:p>
          <a:p>
            <a:pPr indent="-342900" algn="just">
              <a:buFont typeface="Arial" pitchFamily="34" charset="0"/>
              <a:buChar char="•"/>
            </a:pPr>
            <a:r>
              <a:rPr lang="en-US" altLang="en-US" sz="2000" dirty="0"/>
              <a:t>Monthly accident / incident details as specified in the Project EHS manual</a:t>
            </a:r>
          </a:p>
          <a:p>
            <a:pPr indent="-342900" algn="just">
              <a:buFont typeface="Arial" pitchFamily="34" charset="0"/>
              <a:buChar char="•"/>
            </a:pPr>
            <a:r>
              <a:rPr lang="en-US" altLang="en-US" sz="2000" dirty="0"/>
              <a:t>EHS committee details</a:t>
            </a:r>
          </a:p>
          <a:p>
            <a:pPr indent="-342900" algn="just">
              <a:buFont typeface="Arial" pitchFamily="34" charset="0"/>
              <a:buChar char="•"/>
            </a:pPr>
            <a:r>
              <a:rPr lang="en-US" altLang="en-US" sz="2000" dirty="0"/>
              <a:t>Details of EHS training conducted in the month</a:t>
            </a:r>
          </a:p>
          <a:p>
            <a:pPr indent="-342900" algn="just">
              <a:buFont typeface="Arial" pitchFamily="34" charset="0"/>
              <a:buChar char="•"/>
            </a:pPr>
            <a:r>
              <a:rPr lang="en-US" altLang="en-US" sz="2000" dirty="0"/>
              <a:t>EHS Inspection</a:t>
            </a:r>
          </a:p>
          <a:p>
            <a:pPr indent="-342900" algn="just">
              <a:buFont typeface="Arial" pitchFamily="34" charset="0"/>
              <a:buChar char="•"/>
            </a:pPr>
            <a:r>
              <a:rPr lang="en-US" altLang="en-US" sz="2000" dirty="0"/>
              <a:t>EHS internal audit details like electrical audit etc.</a:t>
            </a:r>
          </a:p>
          <a:p>
            <a:pPr indent="-342900" algn="just">
              <a:buFont typeface="Arial" pitchFamily="34" charset="0"/>
              <a:buChar char="•"/>
            </a:pPr>
            <a:r>
              <a:rPr lang="en-US" altLang="en-US" sz="2000" dirty="0"/>
              <a:t>Toolbox talks details</a:t>
            </a:r>
          </a:p>
          <a:p>
            <a:pPr indent="-342900" algn="just">
              <a:buFont typeface="Arial" pitchFamily="34" charset="0"/>
              <a:buChar char="•"/>
            </a:pPr>
            <a:r>
              <a:rPr lang="en-US" altLang="en-US" sz="2000" dirty="0"/>
              <a:t>PPE details: Quantity purchased, issued to the workmen and stock available.</a:t>
            </a:r>
          </a:p>
          <a:p>
            <a:pPr indent="-342900" algn="just">
              <a:buFont typeface="Arial" pitchFamily="34" charset="0"/>
              <a:buChar char="•"/>
            </a:pPr>
            <a:r>
              <a:rPr lang="en-US" altLang="en-US" sz="2000" dirty="0"/>
              <a:t>Barricade maintenance details</a:t>
            </a:r>
          </a:p>
          <a:p>
            <a:pPr indent="-342900" algn="just">
              <a:buFont typeface="Arial" pitchFamily="34" charset="0"/>
              <a:buChar char="•"/>
            </a:pPr>
            <a:r>
              <a:rPr lang="en-US" altLang="en-US" sz="2000" dirty="0"/>
              <a:t>Health &amp; Welfare activities</a:t>
            </a:r>
          </a:p>
          <a:p>
            <a:pPr indent="-342900" algn="just">
              <a:buFont typeface="Arial" pitchFamily="34" charset="0"/>
              <a:buChar char="•"/>
            </a:pPr>
            <a:r>
              <a:rPr lang="en-US" altLang="en-US" sz="2000" dirty="0"/>
              <a:t>Safety walk conducted by Contractors’ Project Manager in the month</a:t>
            </a:r>
          </a:p>
          <a:p>
            <a:pPr indent="-342900" algn="just">
              <a:buFont typeface="Arial" pitchFamily="34" charset="0"/>
              <a:buChar char="•"/>
            </a:pPr>
            <a:r>
              <a:rPr lang="en-US" altLang="en-US" sz="2000" dirty="0"/>
              <a:t>EHS Activities Planned for next month</a:t>
            </a:r>
          </a:p>
          <a:p>
            <a:pPr indent="-342900" algn="just">
              <a:buFont typeface="Arial" pitchFamily="34" charset="0"/>
              <a:buChar char="•"/>
            </a:pPr>
            <a:r>
              <a:rPr lang="en-US" altLang="en-US" sz="2000" dirty="0"/>
              <a:t>Issue of Photo ID cards</a:t>
            </a:r>
          </a:p>
          <a:p>
            <a:pPr indent="-342900" algn="just">
              <a:buFont typeface="Arial" pitchFamily="34" charset="0"/>
              <a:buChar char="•"/>
            </a:pPr>
            <a:r>
              <a:rPr lang="en-US" altLang="en-US" sz="2000" dirty="0"/>
              <a:t>Work Permit for General work, Hot Work, Height work &amp; Night work etc.</a:t>
            </a:r>
          </a:p>
          <a:p>
            <a:pPr indent="-342900" algn="just">
              <a:buFont typeface="Arial" pitchFamily="34" charset="0"/>
              <a:buChar char="•"/>
            </a:pPr>
            <a:r>
              <a:rPr lang="en-US" altLang="en-US" sz="2000" dirty="0"/>
              <a:t>Daily Check sheet for all Equipment's &amp; Machinery.</a:t>
            </a:r>
          </a:p>
          <a:p>
            <a:pPr indent="-342900" algn="just">
              <a:buFont typeface="Arial" pitchFamily="34" charset="0"/>
              <a:buChar char="•"/>
            </a:pPr>
            <a:r>
              <a:rPr lang="en-US" altLang="en-US" sz="2000" dirty="0"/>
              <a:t>Daily Check sheet for electrical panels &amp; Dbs.</a:t>
            </a:r>
          </a:p>
          <a:p>
            <a:pPr algn="just"/>
            <a:endParaRPr lang="en-US" altLang="en-US" sz="2000" dirty="0"/>
          </a:p>
        </p:txBody>
      </p:sp>
      <p:sp>
        <p:nvSpPr>
          <p:cNvPr id="3" name="Title 1"/>
          <p:cNvSpPr txBox="1">
            <a:spLocks/>
          </p:cNvSpPr>
          <p:nvPr/>
        </p:nvSpPr>
        <p:spPr bwMode="white">
          <a:xfrm>
            <a:off x="398324" y="196634"/>
            <a:ext cx="8419592" cy="816123"/>
          </a:xfrm>
          <a:prstGeom prst="rect">
            <a:avLst/>
          </a:prstGeom>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Autofit/>
          </a:bodyPr>
          <a:lstStyle>
            <a:lvl1pPr algn="l" defTabSz="914400" rtl="0" eaLnBrk="1" latinLnBrk="0" hangingPunct="1">
              <a:spcBef>
                <a:spcPct val="0"/>
              </a:spcBef>
              <a:buNone/>
              <a:defRPr sz="4400" kern="1200">
                <a:solidFill>
                  <a:schemeClr val="bg1"/>
                </a:solidFill>
                <a:latin typeface="+mj-lt"/>
                <a:ea typeface="+mj-ea"/>
                <a:cs typeface="+mj-cs"/>
              </a:defRPr>
            </a:lvl1pPr>
          </a:lstStyle>
          <a:p>
            <a:pPr algn="ctr"/>
            <a:r>
              <a:rPr lang="en-US" sz="3200" b="1" dirty="0">
                <a:solidFill>
                  <a:schemeClr val="dk1"/>
                </a:solidFill>
                <a:latin typeface="+mn-lt"/>
                <a:ea typeface="+mn-ea"/>
                <a:cs typeface="+mn-cs"/>
              </a:rPr>
              <a:t>Monthly EHS Reports to Client</a:t>
            </a:r>
            <a:endParaRPr lang="en-IN" sz="3200" b="1" dirty="0">
              <a:solidFill>
                <a:schemeClr val="dk1"/>
              </a:solidFill>
              <a:latin typeface="+mn-lt"/>
              <a:ea typeface="+mn-ea"/>
              <a:cs typeface="+mn-cs"/>
            </a:endParaRPr>
          </a:p>
        </p:txBody>
      </p:sp>
    </p:spTree>
    <p:extLst>
      <p:ext uri="{BB962C8B-B14F-4D97-AF65-F5344CB8AC3E}">
        <p14:creationId xmlns:p14="http://schemas.microsoft.com/office/powerpoint/2010/main" val="42619409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8134" y="515160"/>
            <a:ext cx="8253352" cy="64633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en-US" sz="3600" b="1" dirty="0"/>
              <a:t>SAFETY SIGNAGE AT SITE </a:t>
            </a:r>
            <a:endParaRPr lang="en-IN" sz="3600" b="1" dirty="0"/>
          </a:p>
        </p:txBody>
      </p:sp>
      <p:pic>
        <p:nvPicPr>
          <p:cNvPr id="1026" name="Picture 2"/>
          <p:cNvPicPr>
            <a:picLocks noChangeAspect="1" noChangeArrowheads="1"/>
          </p:cNvPicPr>
          <p:nvPr/>
        </p:nvPicPr>
        <p:blipFill>
          <a:blip r:embed="rId2"/>
          <a:srcRect/>
          <a:stretch>
            <a:fillRect/>
          </a:stretch>
        </p:blipFill>
        <p:spPr bwMode="auto">
          <a:xfrm>
            <a:off x="365762" y="1184364"/>
            <a:ext cx="4153988" cy="4693922"/>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4528457" y="1162958"/>
            <a:ext cx="4112169" cy="4724036"/>
          </a:xfrm>
          <a:prstGeom prst="rect">
            <a:avLst/>
          </a:prstGeom>
          <a:noFill/>
          <a:ln w="9525">
            <a:noFill/>
            <a:miter lim="800000"/>
            <a:headEnd/>
            <a:tailEnd/>
          </a:ln>
          <a:effectLst/>
        </p:spPr>
      </p:pic>
    </p:spTree>
    <p:extLst>
      <p:ext uri="{BB962C8B-B14F-4D97-AF65-F5344CB8AC3E}">
        <p14:creationId xmlns:p14="http://schemas.microsoft.com/office/powerpoint/2010/main" val="14913163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533400" y="258268"/>
            <a:ext cx="8183088" cy="584775"/>
          </a:xfrm>
          <a:prstGeom prst="rect">
            <a:avLst/>
          </a:prstGeom>
          <a:ln/>
        </p:spPr>
        <p:style>
          <a:lnRef idx="1">
            <a:schemeClr val="accent1"/>
          </a:lnRef>
          <a:fillRef idx="2">
            <a:schemeClr val="accent1"/>
          </a:fillRef>
          <a:effectRef idx="1">
            <a:schemeClr val="accent1"/>
          </a:effectRef>
          <a:fontRef idx="minor">
            <a:schemeClr val="dk1"/>
          </a:fontRef>
        </p:style>
        <p:txBody>
          <a:bodyPr wrap="square">
            <a:spAutoFit/>
          </a:bodyPr>
          <a:lstStyle/>
          <a:p>
            <a:pPr algn="ctr">
              <a:spcBef>
                <a:spcPct val="50000"/>
              </a:spcBef>
            </a:pPr>
            <a:r>
              <a:rPr lang="en-US" altLang="en-US" sz="3200" b="1" dirty="0">
                <a:solidFill>
                  <a:srgbClr val="002060"/>
                </a:solidFill>
              </a:rPr>
              <a:t>SAFETY TRANNING AT SITE</a:t>
            </a:r>
          </a:p>
        </p:txBody>
      </p:sp>
      <p:pic>
        <p:nvPicPr>
          <p:cNvPr id="9" name="Picture 2">
            <a:extLst>
              <a:ext uri="{FF2B5EF4-FFF2-40B4-BE49-F238E27FC236}">
                <a16:creationId xmlns:a16="http://schemas.microsoft.com/office/drawing/2014/main" id="{2C9FA23B-36B3-4DC4-8B50-23A6F0D3C2A0}"/>
              </a:ext>
            </a:extLst>
          </p:cNvPr>
          <p:cNvPicPr>
            <a:picLocks noChangeAspect="1"/>
          </p:cNvPicPr>
          <p:nvPr/>
        </p:nvPicPr>
        <p:blipFill>
          <a:blip r:embed="rId2"/>
          <a:stretch>
            <a:fillRect/>
          </a:stretch>
        </p:blipFill>
        <p:spPr>
          <a:xfrm>
            <a:off x="1713188" y="966952"/>
            <a:ext cx="5213130" cy="2743199"/>
          </a:xfrm>
          <a:prstGeom prst="rect">
            <a:avLst/>
          </a:prstGeom>
        </p:spPr>
      </p:pic>
      <p:pic>
        <p:nvPicPr>
          <p:cNvPr id="10" name="Picture 3">
            <a:extLst>
              <a:ext uri="{FF2B5EF4-FFF2-40B4-BE49-F238E27FC236}">
                <a16:creationId xmlns:a16="http://schemas.microsoft.com/office/drawing/2014/main" id="{D5EB0E7B-B0CB-46EB-917F-EA9F12E4057A}"/>
              </a:ext>
            </a:extLst>
          </p:cNvPr>
          <p:cNvPicPr>
            <a:picLocks noChangeAspect="1"/>
          </p:cNvPicPr>
          <p:nvPr/>
        </p:nvPicPr>
        <p:blipFill>
          <a:blip r:embed="rId3"/>
          <a:stretch>
            <a:fillRect/>
          </a:stretch>
        </p:blipFill>
        <p:spPr>
          <a:xfrm>
            <a:off x="1671145" y="3920359"/>
            <a:ext cx="5234152" cy="2774275"/>
          </a:xfrm>
          <a:prstGeom prst="rect">
            <a:avLst/>
          </a:prstGeom>
        </p:spPr>
      </p:pic>
    </p:spTree>
    <p:extLst>
      <p:ext uri="{BB962C8B-B14F-4D97-AF65-F5344CB8AC3E}">
        <p14:creationId xmlns:p14="http://schemas.microsoft.com/office/powerpoint/2010/main" val="33983302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99803" y="205838"/>
            <a:ext cx="8423564" cy="467095"/>
          </a:xfrm>
          <a:prstGeom prst="rect">
            <a:avLst/>
          </a:prstGeom>
        </p:spPr>
        <p:style>
          <a:lnRef idx="1">
            <a:schemeClr val="accent1"/>
          </a:lnRef>
          <a:fillRef idx="2">
            <a:schemeClr val="accent1"/>
          </a:fillRef>
          <a:effectRef idx="1">
            <a:schemeClr val="accent1"/>
          </a:effectRef>
          <a:fontRef idx="minor">
            <a:schemeClr val="dk1"/>
          </a:fontRef>
        </p:style>
        <p:txBody>
          <a:bodyPr bIns="91440" anchor="b" anchorCtr="0">
            <a:noAutofit/>
          </a:bodyPr>
          <a:lstStyle>
            <a:lvl1pPr algn="l" rtl="0" eaLnBrk="1" latinLnBrk="0" hangingPunct="1">
              <a:spcBef>
                <a:spcPct val="0"/>
              </a:spcBef>
              <a:buNone/>
              <a:defRPr kumimoji="0"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2200" b="1" dirty="0">
                <a:solidFill>
                  <a:srgbClr val="002060"/>
                </a:solidFill>
              </a:rPr>
              <a:t> </a:t>
            </a:r>
            <a:r>
              <a:rPr lang="en-IN" sz="2000" b="1" dirty="0">
                <a:solidFill>
                  <a:srgbClr val="002060"/>
                </a:solidFill>
              </a:rPr>
              <a:t>TESTING &amp; COMMISIONING AT SITE PLUMBING &amp; FIRE FIGHTING</a:t>
            </a:r>
            <a:endParaRPr lang="en-US" sz="2200" b="1" dirty="0">
              <a:solidFill>
                <a:srgbClr val="002060"/>
              </a:solidFill>
            </a:endParaRPr>
          </a:p>
        </p:txBody>
      </p:sp>
      <p:sp>
        <p:nvSpPr>
          <p:cNvPr id="7" name="Rectangle 6"/>
          <p:cNvSpPr/>
          <p:nvPr/>
        </p:nvSpPr>
        <p:spPr>
          <a:xfrm>
            <a:off x="292924" y="794802"/>
            <a:ext cx="8613569" cy="5909310"/>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1400" b="1" dirty="0">
                <a:solidFill>
                  <a:schemeClr val="tx1"/>
                </a:solidFill>
              </a:rPr>
              <a:t>Testing &amp; Commissioning Method Statement For Fire Fighting Pumps</a:t>
            </a:r>
          </a:p>
          <a:p>
            <a:r>
              <a:rPr lang="en-US" sz="1400" dirty="0">
                <a:solidFill>
                  <a:schemeClr val="tx1"/>
                </a:solidFill>
              </a:rPr>
              <a:t>Below  is  a complete  step  wise Testing &amp; Commissioning Method Statement For Fire Fighting Pumps. The purpose of this procedure is to define the step by step method to implement the correct practices for the testing, pre-commissioning &amp; commissioning of “Fire Fighting Pumps” through the guidelines contained herein so as to ensure that the job execution complies with the project requirements and serves the intended function to satisfactory level.</a:t>
            </a:r>
          </a:p>
          <a:p>
            <a:r>
              <a:rPr lang="en-US" sz="1400" dirty="0">
                <a:solidFill>
                  <a:schemeClr val="tx1"/>
                </a:solidFill>
              </a:rPr>
              <a:t> This method applies for startup of pumps only not for a complete firefighting system which requires a separate detailed procedure for commissioning.</a:t>
            </a:r>
          </a:p>
          <a:p>
            <a:r>
              <a:rPr lang="en-US" sz="1400" dirty="0">
                <a:solidFill>
                  <a:schemeClr val="tx1"/>
                </a:solidFill>
              </a:rPr>
              <a:t> </a:t>
            </a:r>
            <a:r>
              <a:rPr lang="en-US" sz="1400" b="1" dirty="0">
                <a:solidFill>
                  <a:schemeClr val="tx1"/>
                </a:solidFill>
              </a:rPr>
              <a:t>TOOLS / EQUIPMENTS</a:t>
            </a:r>
          </a:p>
          <a:p>
            <a:r>
              <a:rPr lang="en-US" sz="1400" dirty="0">
                <a:solidFill>
                  <a:schemeClr val="tx1"/>
                </a:solidFill>
              </a:rPr>
              <a:t> Portable Hand tools</a:t>
            </a:r>
          </a:p>
          <a:p>
            <a:r>
              <a:rPr lang="en-US" sz="1400" dirty="0">
                <a:solidFill>
                  <a:schemeClr val="tx1"/>
                </a:solidFill>
              </a:rPr>
              <a:t> Step Ladder</a:t>
            </a:r>
          </a:p>
          <a:p>
            <a:r>
              <a:rPr lang="en-US" sz="1400" dirty="0">
                <a:solidFill>
                  <a:schemeClr val="tx1"/>
                </a:solidFill>
              </a:rPr>
              <a:t> Measuring instruments (with valid calibration certificate) TESTING &amp; COMMISSIONING PROCEDURE</a:t>
            </a:r>
          </a:p>
          <a:p>
            <a:r>
              <a:rPr lang="en-US" sz="1400" dirty="0">
                <a:solidFill>
                  <a:schemeClr val="tx1"/>
                </a:solidFill>
              </a:rPr>
              <a:t>Pre-commissioning Procedure for Fire Fighting Pumps </a:t>
            </a:r>
          </a:p>
          <a:p>
            <a:r>
              <a:rPr lang="en-US" sz="1400" dirty="0">
                <a:solidFill>
                  <a:schemeClr val="tx1"/>
                </a:solidFill>
              </a:rPr>
              <a:t>1. Ensure that the pump installation is complete and approved. </a:t>
            </a:r>
          </a:p>
          <a:p>
            <a:r>
              <a:rPr lang="en-US" sz="1400" dirty="0">
                <a:solidFill>
                  <a:schemeClr val="tx1"/>
                </a:solidFill>
              </a:rPr>
              <a:t>2. The civil defence approval shall be obtained prior to the pre-commissioning &amp; commissioning of the Fire Fighting System.</a:t>
            </a:r>
          </a:p>
          <a:p>
            <a:r>
              <a:rPr lang="en-US" sz="1400" dirty="0">
                <a:solidFill>
                  <a:schemeClr val="tx1"/>
                </a:solidFill>
              </a:rPr>
              <a:t>3. Note the details of each motor such as make, model number, frame   size, kW rating and RPM.</a:t>
            </a:r>
          </a:p>
          <a:p>
            <a:r>
              <a:rPr lang="en-US" sz="1400" dirty="0">
                <a:solidFill>
                  <a:schemeClr val="tx1"/>
                </a:solidFill>
              </a:rPr>
              <a:t>4. Check that the Fire Fighting piping network is complete with proper valves, drains, vents, strainers, pressure switches &amp; instruments in place. </a:t>
            </a:r>
          </a:p>
          <a:p>
            <a:r>
              <a:rPr lang="en-US" sz="1400" dirty="0">
                <a:solidFill>
                  <a:schemeClr val="tx1"/>
                </a:solidFill>
              </a:rPr>
              <a:t>5. Ensure that the Fire Fighting network is hydraulically pressure tested and approved.</a:t>
            </a:r>
          </a:p>
          <a:p>
            <a:r>
              <a:rPr lang="en-US" sz="1400" dirty="0">
                <a:solidFill>
                  <a:schemeClr val="tx1"/>
                </a:solidFill>
              </a:rPr>
              <a:t> 6. Ensure the pumps bearings are lubricated/greased as per manufacturer recommendation.</a:t>
            </a:r>
          </a:p>
          <a:p>
            <a:r>
              <a:rPr lang="en-US" sz="1400" dirty="0">
                <a:solidFill>
                  <a:schemeClr val="tx1"/>
                </a:solidFill>
              </a:rPr>
              <a:t> 7. Ensure the pump shafts are rotated by hand freely.</a:t>
            </a:r>
          </a:p>
          <a:p>
            <a:r>
              <a:rPr lang="en-US" sz="1400" dirty="0">
                <a:solidFill>
                  <a:schemeClr val="tx1"/>
                </a:solidFill>
              </a:rPr>
              <a:t>8.Ensure that electrical power connections and earthing is proper.</a:t>
            </a:r>
          </a:p>
          <a:p>
            <a:r>
              <a:rPr lang="en-US" sz="1400" dirty="0">
                <a:solidFill>
                  <a:schemeClr val="tx1"/>
                </a:solidFill>
              </a:rPr>
              <a:t>9. Ensure that the field wiring is pre-tested for continuity and insulation resistance </a:t>
            </a:r>
          </a:p>
          <a:p>
            <a:r>
              <a:rPr lang="en-US" sz="1400" dirty="0">
                <a:solidFill>
                  <a:schemeClr val="tx1"/>
                </a:solidFill>
              </a:rPr>
              <a:t>10. Ensure that all the relevant valves are in open position. Pump discharge valve should be in closed position.</a:t>
            </a:r>
          </a:p>
          <a:p>
            <a:r>
              <a:rPr lang="en-US" sz="1400" dirty="0">
                <a:solidFill>
                  <a:schemeClr val="tx1"/>
                </a:solidFill>
              </a:rPr>
              <a:t>11. Check for free rotation of motor shaft by hand.</a:t>
            </a:r>
          </a:p>
        </p:txBody>
      </p:sp>
    </p:spTree>
    <p:extLst>
      <p:ext uri="{BB962C8B-B14F-4D97-AF65-F5344CB8AC3E}">
        <p14:creationId xmlns:p14="http://schemas.microsoft.com/office/powerpoint/2010/main" val="3282929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9803" y="736270"/>
            <a:ext cx="8423564" cy="589392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1300" b="1" dirty="0">
                <a:solidFill>
                  <a:schemeClr val="tx1"/>
                </a:solidFill>
              </a:rPr>
              <a:t>Commissioning Procedure for Fire Fighting System</a:t>
            </a:r>
          </a:p>
          <a:p>
            <a:r>
              <a:rPr lang="en-US" sz="1300" dirty="0">
                <a:solidFill>
                  <a:schemeClr val="tx1"/>
                </a:solidFill>
              </a:rPr>
              <a:t> Ensure that all the pre-commissioning checks are carried out successfully.</a:t>
            </a:r>
          </a:p>
          <a:p>
            <a:r>
              <a:rPr lang="en-US" sz="1300" dirty="0">
                <a:solidFill>
                  <a:schemeClr val="tx1"/>
                </a:solidFill>
              </a:rPr>
              <a:t> Ensure the discharge valve is closed.</a:t>
            </a:r>
          </a:p>
          <a:p>
            <a:r>
              <a:rPr lang="en-US" sz="1300" dirty="0">
                <a:solidFill>
                  <a:schemeClr val="tx1"/>
                </a:solidFill>
              </a:rPr>
              <a:t> Ensure the pump &amp; the pump suction is completely filled with water prior to starting the pump.</a:t>
            </a:r>
          </a:p>
          <a:p>
            <a:r>
              <a:rPr lang="en-US" sz="1300" dirty="0">
                <a:solidFill>
                  <a:schemeClr val="tx1"/>
                </a:solidFill>
              </a:rPr>
              <a:t> Start the pump and record shut-off head for low zone.</a:t>
            </a:r>
          </a:p>
          <a:p>
            <a:r>
              <a:rPr lang="en-US" sz="1300" dirty="0">
                <a:solidFill>
                  <a:schemeClr val="tx1"/>
                </a:solidFill>
              </a:rPr>
              <a:t> Slowly open the discharge valve of the low zone header &amp; record the discharge head for 50% of the design flow.  The discharge valve shall be slowly opened &amp; the flow through the piping shall be checked    in the flow meter for every rotation of the valve spindle until the flow is 50% of the design.</a:t>
            </a:r>
          </a:p>
          <a:p>
            <a:r>
              <a:rPr lang="en-US" sz="1300" dirty="0">
                <a:solidFill>
                  <a:schemeClr val="tx1"/>
                </a:solidFill>
              </a:rPr>
              <a:t> Similarly discharge head shall be measured for 100% &amp; 150% of design flow.</a:t>
            </a:r>
          </a:p>
          <a:p>
            <a:r>
              <a:rPr lang="en-US" sz="1300" dirty="0">
                <a:solidFill>
                  <a:schemeClr val="tx1"/>
                </a:solidFill>
              </a:rPr>
              <a:t> Observe leakage from stuffing boxes and adjust the flow for lubrication of packing.</a:t>
            </a:r>
          </a:p>
          <a:p>
            <a:r>
              <a:rPr lang="en-US" sz="1300" dirty="0">
                <a:solidFill>
                  <a:schemeClr val="tx1"/>
                </a:solidFill>
              </a:rPr>
              <a:t> Repeat steps 2 &amp; 3 for the high zone &amp; record the values.</a:t>
            </a:r>
          </a:p>
          <a:p>
            <a:r>
              <a:rPr lang="en-US" sz="1300" dirty="0">
                <a:solidFill>
                  <a:schemeClr val="tx1"/>
                </a:solidFill>
              </a:rPr>
              <a:t> Check pumps for overheating by physically touching by hand.</a:t>
            </a:r>
          </a:p>
          <a:p>
            <a:r>
              <a:rPr lang="en-US" sz="1300" dirty="0">
                <a:solidFill>
                  <a:schemeClr val="tx1"/>
                </a:solidFill>
              </a:rPr>
              <a:t> Check for any vibration/noise.</a:t>
            </a:r>
          </a:p>
          <a:p>
            <a:r>
              <a:rPr lang="en-US" sz="1300" dirty="0">
                <a:solidFill>
                  <a:schemeClr val="tx1"/>
                </a:solidFill>
              </a:rPr>
              <a:t>Check current, voltage &amp; rpm of the motor &amp; record the values.</a:t>
            </a:r>
          </a:p>
          <a:p>
            <a:r>
              <a:rPr lang="en-US" sz="1300" dirty="0">
                <a:solidFill>
                  <a:schemeClr val="tx1"/>
                </a:solidFill>
              </a:rPr>
              <a:t>Calculate the actual pump performance and plot actual performance curve For both low zone &amp; high zone.</a:t>
            </a:r>
          </a:p>
          <a:p>
            <a:r>
              <a:rPr lang="en-US" sz="1300" dirty="0">
                <a:solidFill>
                  <a:schemeClr val="tx1"/>
                </a:solidFill>
              </a:rPr>
              <a:t> Check the interface with BMS &amp; fire alarm system.</a:t>
            </a:r>
          </a:p>
          <a:p>
            <a:r>
              <a:rPr lang="en-US" sz="1300" dirty="0">
                <a:solidFill>
                  <a:schemeClr val="tx1"/>
                </a:solidFill>
              </a:rPr>
              <a:t> The wiring diagram of pump controls &amp; schematic piping shall be displayed near or inside the control panel.</a:t>
            </a:r>
          </a:p>
          <a:p>
            <a:r>
              <a:rPr lang="en-US" sz="1300" dirty="0">
                <a:solidFill>
                  <a:schemeClr val="tx1"/>
                </a:solidFill>
              </a:rPr>
              <a:t>  </a:t>
            </a:r>
            <a:r>
              <a:rPr lang="en-US" sz="1300" b="1" dirty="0">
                <a:solidFill>
                  <a:schemeClr val="tx1"/>
                </a:solidFill>
              </a:rPr>
              <a:t>Testing &amp; Commissioning Procedure for Jockey Pumps – Fire Fighting System </a:t>
            </a:r>
          </a:p>
          <a:p>
            <a:r>
              <a:rPr lang="en-US" sz="1300" dirty="0">
                <a:solidFill>
                  <a:schemeClr val="tx1"/>
                </a:solidFill>
              </a:rPr>
              <a:t> Below is the procedure for Testing &amp; Commissioning of Jockey Pumps for the Fire Fighting System </a:t>
            </a:r>
          </a:p>
          <a:p>
            <a:r>
              <a:rPr lang="en-US" sz="1300" dirty="0">
                <a:solidFill>
                  <a:schemeClr val="tx1"/>
                </a:solidFill>
              </a:rPr>
              <a:t> Pre Commissioning Procedure for Fire Fighting Jockey Pumps</a:t>
            </a:r>
          </a:p>
          <a:p>
            <a:r>
              <a:rPr lang="en-US" sz="1300" dirty="0">
                <a:solidFill>
                  <a:schemeClr val="tx1"/>
                </a:solidFill>
              </a:rPr>
              <a:t> Ensure that the pump installation is complete and mechanical completion is approved.</a:t>
            </a:r>
          </a:p>
          <a:p>
            <a:r>
              <a:rPr lang="en-US" sz="1300" dirty="0">
                <a:solidFill>
                  <a:schemeClr val="tx1"/>
                </a:solidFill>
              </a:rPr>
              <a:t> Ensure that no damage occurs between mechanical completion &amp; pre commissioning.</a:t>
            </a:r>
          </a:p>
          <a:p>
            <a:r>
              <a:rPr lang="en-US" sz="1300" dirty="0">
                <a:solidFill>
                  <a:schemeClr val="tx1"/>
                </a:solidFill>
              </a:rPr>
              <a:t> Repair all damages to the equipment paint finish.</a:t>
            </a:r>
          </a:p>
          <a:p>
            <a:r>
              <a:rPr lang="en-US" sz="1300" dirty="0">
                <a:solidFill>
                  <a:schemeClr val="tx1"/>
                </a:solidFill>
              </a:rPr>
              <a:t> Ensure that the pumps are identified location wise and service wise.</a:t>
            </a:r>
          </a:p>
          <a:p>
            <a:r>
              <a:rPr lang="en-US" sz="1300" dirty="0">
                <a:solidFill>
                  <a:schemeClr val="tx1"/>
                </a:solidFill>
              </a:rPr>
              <a:t>Ensure that the system is cleaned internally &amp; externally.</a:t>
            </a:r>
          </a:p>
          <a:p>
            <a:r>
              <a:rPr lang="en-US" sz="1300" dirty="0">
                <a:solidFill>
                  <a:schemeClr val="tx1"/>
                </a:solidFill>
              </a:rPr>
              <a:t> Check again the alignment of pump and driver shaft and comply with manufacturer instructions.</a:t>
            </a:r>
          </a:p>
          <a:p>
            <a:r>
              <a:rPr lang="en-US" sz="1300" dirty="0">
                <a:solidFill>
                  <a:schemeClr val="tx1"/>
                </a:solidFill>
              </a:rPr>
              <a:t> Note the details of each motor such as make, model number, frame size, kW rating and RPM.</a:t>
            </a:r>
          </a:p>
          <a:p>
            <a:r>
              <a:rPr lang="en-US" sz="1300" dirty="0">
                <a:solidFill>
                  <a:schemeClr val="tx1"/>
                </a:solidFill>
              </a:rPr>
              <a:t>Check that the Fire Fighting piping network is complete with proper valves, drains, vents, strainers, pressure switches &amp; instruments in place.</a:t>
            </a:r>
          </a:p>
        </p:txBody>
      </p:sp>
      <p:sp>
        <p:nvSpPr>
          <p:cNvPr id="5" name="Title 1"/>
          <p:cNvSpPr txBox="1">
            <a:spLocks/>
          </p:cNvSpPr>
          <p:nvPr/>
        </p:nvSpPr>
        <p:spPr>
          <a:xfrm>
            <a:off x="399803" y="205838"/>
            <a:ext cx="8423564" cy="467095"/>
          </a:xfrm>
          <a:prstGeom prst="rect">
            <a:avLst/>
          </a:prstGeom>
        </p:spPr>
        <p:style>
          <a:lnRef idx="1">
            <a:schemeClr val="accent1"/>
          </a:lnRef>
          <a:fillRef idx="2">
            <a:schemeClr val="accent1"/>
          </a:fillRef>
          <a:effectRef idx="1">
            <a:schemeClr val="accent1"/>
          </a:effectRef>
          <a:fontRef idx="minor">
            <a:schemeClr val="dk1"/>
          </a:fontRef>
        </p:style>
        <p:txBody>
          <a:bodyPr bIns="91440" anchor="b" anchorCtr="0">
            <a:noAutofit/>
          </a:bodyPr>
          <a:lstStyle>
            <a:lvl1pPr algn="l" rtl="0" eaLnBrk="1" latinLnBrk="0" hangingPunct="1">
              <a:spcBef>
                <a:spcPct val="0"/>
              </a:spcBef>
              <a:buNone/>
              <a:defRPr kumimoji="0"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2200" b="1" dirty="0">
                <a:solidFill>
                  <a:srgbClr val="002060"/>
                </a:solidFill>
              </a:rPr>
              <a:t> </a:t>
            </a:r>
            <a:r>
              <a:rPr lang="en-IN" sz="2000" b="1" dirty="0">
                <a:solidFill>
                  <a:srgbClr val="002060"/>
                </a:solidFill>
              </a:rPr>
              <a:t>TESTING &amp; COMMISIONING AT SITE PLUMBING &amp; FIRE FIGHTING</a:t>
            </a:r>
            <a:endParaRPr lang="en-US" sz="2200" b="1" dirty="0">
              <a:solidFill>
                <a:srgbClr val="002060"/>
              </a:solidFill>
            </a:endParaRPr>
          </a:p>
        </p:txBody>
      </p:sp>
    </p:spTree>
    <p:extLst>
      <p:ext uri="{BB962C8B-B14F-4D97-AF65-F5344CB8AC3E}">
        <p14:creationId xmlns:p14="http://schemas.microsoft.com/office/powerpoint/2010/main" val="3638606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6A9D4E-8B2C-4046-A104-2E85F4C7F981}"/>
              </a:ext>
            </a:extLst>
          </p:cNvPr>
          <p:cNvGraphicFramePr>
            <a:graphicFrameLocks noChangeAspect="1"/>
          </p:cNvGraphicFramePr>
          <p:nvPr>
            <p:custDataLst>
              <p:tags r:id="rId1"/>
            </p:custData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3" imgW="360" imgH="360" progId="">
                  <p:embed/>
                </p:oleObj>
              </mc:Choice>
              <mc:Fallback>
                <p:oleObj name="think-cell Slide" r:id="rId3" imgW="360" imgH="360" progId="">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1" y="1588"/>
                        <a:ext cx="1191"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 name="Rectangle 83">
            <a:extLst>
              <a:ext uri="{FF2B5EF4-FFF2-40B4-BE49-F238E27FC236}">
                <a16:creationId xmlns:a16="http://schemas.microsoft.com/office/drawing/2014/main" id="{990E1E89-44C9-4B8E-BBD9-4091CD846555}"/>
              </a:ext>
            </a:extLst>
          </p:cNvPr>
          <p:cNvSpPr/>
          <p:nvPr/>
        </p:nvSpPr>
        <p:spPr>
          <a:xfrm>
            <a:off x="6457950" y="849086"/>
            <a:ext cx="2620736" cy="48332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6DE56479-5649-4344-B558-0B9BB4E28D71}"/>
              </a:ext>
            </a:extLst>
          </p:cNvPr>
          <p:cNvSpPr txBox="1"/>
          <p:nvPr/>
        </p:nvSpPr>
        <p:spPr>
          <a:xfrm>
            <a:off x="6381398" y="1001485"/>
            <a:ext cx="2689125" cy="5874685"/>
          </a:xfrm>
          <a:prstGeom prst="rect">
            <a:avLst/>
          </a:prstGeom>
          <a:noFill/>
          <a:ln>
            <a:noFill/>
          </a:ln>
        </p:spPr>
        <p:txBody>
          <a:bodyPr wrap="square" rtlCol="0">
            <a:spAutoFit/>
          </a:bodyPr>
          <a:lstStyle/>
          <a:p>
            <a:pPr>
              <a:lnSpc>
                <a:spcPct val="150000"/>
              </a:lnSpc>
            </a:pPr>
            <a:r>
              <a:rPr lang="en-US" b="1" dirty="0">
                <a:cs typeface="Arial" panose="020B0604020202020204" pitchFamily="34" charset="0"/>
              </a:rPr>
              <a:t>Our Proud Achievements</a:t>
            </a:r>
          </a:p>
          <a:p>
            <a:pPr>
              <a:lnSpc>
                <a:spcPct val="150000"/>
              </a:lnSpc>
            </a:pPr>
            <a:r>
              <a:rPr lang="en-US" b="1" dirty="0">
                <a:cs typeface="Arial" panose="020B0604020202020204" pitchFamily="34" charset="0"/>
              </a:rPr>
              <a:t>Major Residential Sector</a:t>
            </a:r>
          </a:p>
          <a:p>
            <a:pPr marL="342900" indent="-342900">
              <a:lnSpc>
                <a:spcPct val="150000"/>
              </a:lnSpc>
              <a:buFont typeface="Wingdings" panose="05000000000000000000" pitchFamily="2" charset="2"/>
              <a:buChar char="Ø"/>
            </a:pPr>
            <a:r>
              <a:rPr lang="en-US" dirty="0">
                <a:cs typeface="Arial" panose="020B0604020202020204" pitchFamily="34" charset="0"/>
              </a:rPr>
              <a:t>Mount Villa, Gurgaon</a:t>
            </a:r>
          </a:p>
          <a:p>
            <a:pPr marL="342900" indent="-342900">
              <a:lnSpc>
                <a:spcPct val="150000"/>
              </a:lnSpc>
              <a:buFont typeface="Wingdings" panose="05000000000000000000" pitchFamily="2" charset="2"/>
              <a:buChar char="Ø"/>
            </a:pPr>
            <a:r>
              <a:rPr lang="en-US" dirty="0">
                <a:cs typeface="Arial" panose="020B0604020202020204" pitchFamily="34" charset="0"/>
              </a:rPr>
              <a:t>Orchid </a:t>
            </a:r>
            <a:r>
              <a:rPr lang="en-US" dirty="0" err="1">
                <a:cs typeface="Arial" panose="020B0604020202020204" pitchFamily="34" charset="0"/>
              </a:rPr>
              <a:t>Patels</a:t>
            </a:r>
            <a:r>
              <a:rPr lang="en-US" dirty="0">
                <a:cs typeface="Arial" panose="020B0604020202020204" pitchFamily="34" charset="0"/>
              </a:rPr>
              <a:t>, Gurgaon</a:t>
            </a:r>
          </a:p>
          <a:p>
            <a:pPr marL="342900" indent="-342900">
              <a:lnSpc>
                <a:spcPct val="150000"/>
              </a:lnSpc>
              <a:buFont typeface="Wingdings" panose="05000000000000000000" pitchFamily="2" charset="2"/>
              <a:buChar char="Ø"/>
            </a:pPr>
            <a:r>
              <a:rPr lang="en-US" dirty="0" err="1">
                <a:cs typeface="Arial" panose="020B0604020202020204" pitchFamily="34" charset="0"/>
              </a:rPr>
              <a:t>Paras</a:t>
            </a:r>
            <a:r>
              <a:rPr lang="en-US" dirty="0">
                <a:cs typeface="Arial" panose="020B0604020202020204" pitchFamily="34" charset="0"/>
              </a:rPr>
              <a:t> </a:t>
            </a:r>
            <a:r>
              <a:rPr lang="en-US" dirty="0" err="1">
                <a:cs typeface="Arial" panose="020B0604020202020204" pitchFamily="34" charset="0"/>
              </a:rPr>
              <a:t>Tereia</a:t>
            </a:r>
            <a:r>
              <a:rPr lang="en-US" dirty="0">
                <a:cs typeface="Arial" panose="020B0604020202020204" pitchFamily="34" charset="0"/>
              </a:rPr>
              <a:t>, </a:t>
            </a:r>
            <a:r>
              <a:rPr lang="en-US" dirty="0" err="1">
                <a:cs typeface="Arial" panose="020B0604020202020204" pitchFamily="34" charset="0"/>
              </a:rPr>
              <a:t>Noida</a:t>
            </a:r>
            <a:endParaRPr lang="en-US" dirty="0">
              <a:cs typeface="Arial" panose="020B0604020202020204" pitchFamily="34" charset="0"/>
            </a:endParaRPr>
          </a:p>
          <a:p>
            <a:pPr marL="342900" indent="-342900">
              <a:lnSpc>
                <a:spcPct val="150000"/>
              </a:lnSpc>
              <a:buFont typeface="Wingdings" panose="05000000000000000000" pitchFamily="2" charset="2"/>
              <a:buChar char="Ø"/>
            </a:pPr>
            <a:r>
              <a:rPr lang="en-US" dirty="0" err="1">
                <a:cs typeface="Arial" panose="020B0604020202020204" pitchFamily="34" charset="0"/>
              </a:rPr>
              <a:t>Vipul</a:t>
            </a:r>
            <a:r>
              <a:rPr lang="en-US" dirty="0">
                <a:cs typeface="Arial" panose="020B0604020202020204" pitchFamily="34" charset="0"/>
              </a:rPr>
              <a:t> </a:t>
            </a:r>
            <a:r>
              <a:rPr lang="en-US" dirty="0" err="1">
                <a:cs typeface="Arial" panose="020B0604020202020204" pitchFamily="34" charset="0"/>
              </a:rPr>
              <a:t>Balmonte</a:t>
            </a:r>
            <a:r>
              <a:rPr lang="en-US" dirty="0">
                <a:cs typeface="Arial" panose="020B0604020202020204" pitchFamily="34" charset="0"/>
              </a:rPr>
              <a:t>, Gurgaon</a:t>
            </a:r>
          </a:p>
          <a:p>
            <a:pPr marL="342900" indent="-342900">
              <a:lnSpc>
                <a:spcPct val="150000"/>
              </a:lnSpc>
              <a:buFont typeface="Wingdings" panose="05000000000000000000" pitchFamily="2" charset="2"/>
              <a:buChar char="Ø"/>
            </a:pPr>
            <a:r>
              <a:rPr lang="en-US" dirty="0" err="1">
                <a:cs typeface="Arial" panose="020B0604020202020204" pitchFamily="34" charset="0"/>
              </a:rPr>
              <a:t>Vipul</a:t>
            </a:r>
            <a:r>
              <a:rPr lang="en-US" dirty="0">
                <a:cs typeface="Arial" panose="020B0604020202020204" pitchFamily="34" charset="0"/>
              </a:rPr>
              <a:t> </a:t>
            </a:r>
            <a:r>
              <a:rPr lang="en-US" dirty="0" err="1">
                <a:cs typeface="Arial" panose="020B0604020202020204" pitchFamily="34" charset="0"/>
              </a:rPr>
              <a:t>Lawania</a:t>
            </a:r>
            <a:r>
              <a:rPr lang="en-US" dirty="0">
                <a:cs typeface="Arial" panose="020B0604020202020204" pitchFamily="34" charset="0"/>
              </a:rPr>
              <a:t>, </a:t>
            </a:r>
            <a:r>
              <a:rPr lang="en-US" dirty="0" err="1">
                <a:cs typeface="Arial" panose="020B0604020202020204" pitchFamily="34" charset="0"/>
              </a:rPr>
              <a:t>Gurgaon</a:t>
            </a:r>
            <a:endParaRPr lang="en-US" dirty="0">
              <a:cs typeface="Arial" panose="020B0604020202020204" pitchFamily="34" charset="0"/>
            </a:endParaRPr>
          </a:p>
          <a:p>
            <a:pPr marL="342900" indent="-342900">
              <a:lnSpc>
                <a:spcPct val="150000"/>
              </a:lnSpc>
              <a:buFont typeface="Wingdings" panose="05000000000000000000" pitchFamily="2" charset="2"/>
              <a:buChar char="Ø"/>
            </a:pPr>
            <a:r>
              <a:rPr lang="en-US" b="1" dirty="0">
                <a:cs typeface="Arial" panose="020B0604020202020204" pitchFamily="34" charset="0"/>
              </a:rPr>
              <a:t>M3M Trump Tower</a:t>
            </a:r>
          </a:p>
          <a:p>
            <a:pPr marL="342900" indent="-342900">
              <a:lnSpc>
                <a:spcPct val="150000"/>
              </a:lnSpc>
              <a:buFont typeface="Wingdings" panose="05000000000000000000" pitchFamily="2" charset="2"/>
              <a:buChar char="Ø"/>
            </a:pPr>
            <a:r>
              <a:rPr lang="en-US" b="1" dirty="0">
                <a:cs typeface="Arial" panose="020B0604020202020204" pitchFamily="34" charset="0"/>
              </a:rPr>
              <a:t>Smart world Gems</a:t>
            </a:r>
          </a:p>
          <a:p>
            <a:pPr marL="342900" indent="-342900">
              <a:lnSpc>
                <a:spcPct val="150000"/>
              </a:lnSpc>
              <a:buFont typeface="Wingdings" panose="05000000000000000000" pitchFamily="2" charset="2"/>
              <a:buChar char="Ø"/>
            </a:pPr>
            <a:r>
              <a:rPr lang="en-US" b="1" dirty="0">
                <a:cs typeface="Arial" panose="020B0604020202020204" pitchFamily="34" charset="0"/>
              </a:rPr>
              <a:t>Pioneer Araya</a:t>
            </a:r>
          </a:p>
          <a:p>
            <a:pPr marL="342900" indent="-342900">
              <a:lnSpc>
                <a:spcPct val="150000"/>
              </a:lnSpc>
              <a:buFont typeface="Wingdings" panose="05000000000000000000" pitchFamily="2" charset="2"/>
              <a:buChar char="Ø"/>
            </a:pPr>
            <a:r>
              <a:rPr lang="en-US" b="1" dirty="0">
                <a:cs typeface="Arial" panose="020B0604020202020204" pitchFamily="34" charset="0"/>
              </a:rPr>
              <a:t>Pioneer Presidia</a:t>
            </a:r>
          </a:p>
          <a:p>
            <a:pPr marL="342900" indent="-342900">
              <a:lnSpc>
                <a:spcPct val="150000"/>
              </a:lnSpc>
              <a:buFont typeface="Wingdings" panose="05000000000000000000" pitchFamily="2" charset="2"/>
              <a:buChar char="Ø"/>
            </a:pPr>
            <a:r>
              <a:rPr lang="en-US" b="1" dirty="0">
                <a:cs typeface="Arial" panose="020B0604020202020204" pitchFamily="34" charset="0"/>
              </a:rPr>
              <a:t>DLF Garden Valley</a:t>
            </a:r>
          </a:p>
          <a:p>
            <a:pPr marL="342900" indent="-342900">
              <a:lnSpc>
                <a:spcPct val="150000"/>
              </a:lnSpc>
              <a:buFont typeface="Wingdings" panose="05000000000000000000" pitchFamily="2" charset="2"/>
              <a:buChar char="Ø"/>
            </a:pPr>
            <a:endParaRPr lang="en-US" dirty="0">
              <a:cs typeface="Arial" panose="020B0604020202020204" pitchFamily="34" charset="0"/>
            </a:endParaRPr>
          </a:p>
          <a:p>
            <a:pPr marL="342900" indent="-342900">
              <a:lnSpc>
                <a:spcPct val="150000"/>
              </a:lnSpc>
              <a:buFont typeface="Wingdings" panose="05000000000000000000" pitchFamily="2" charset="2"/>
              <a:buChar char="Ø"/>
            </a:pPr>
            <a:endParaRPr lang="en-US" dirty="0">
              <a:cs typeface="Arial" panose="020B0604020202020204" pitchFamily="34" charset="0"/>
            </a:endParaRPr>
          </a:p>
        </p:txBody>
      </p:sp>
      <p:pic>
        <p:nvPicPr>
          <p:cNvPr id="19547" name="Picture 91" descr="C:\Users\SHAMIM\Desktop\Projects Photos\Housing  Project\Mapsko Mount Villa.jpg"/>
          <p:cNvPicPr>
            <a:picLocks noChangeAspect="1" noChangeArrowheads="1"/>
          </p:cNvPicPr>
          <p:nvPr/>
        </p:nvPicPr>
        <p:blipFill>
          <a:blip r:embed="rId5"/>
          <a:srcRect/>
          <a:stretch>
            <a:fillRect/>
          </a:stretch>
        </p:blipFill>
        <p:spPr bwMode="auto">
          <a:xfrm>
            <a:off x="420866" y="276719"/>
            <a:ext cx="2385396" cy="1485900"/>
          </a:xfrm>
          <a:prstGeom prst="rect">
            <a:avLst/>
          </a:prstGeom>
          <a:noFill/>
        </p:spPr>
      </p:pic>
      <p:pic>
        <p:nvPicPr>
          <p:cNvPr id="19548" name="Picture 92" descr="C:\Users\SHAMIM\Desktop\Projects Photos\Housing  Project\Orchid Patels.jpg"/>
          <p:cNvPicPr>
            <a:picLocks noChangeAspect="1" noChangeArrowheads="1"/>
          </p:cNvPicPr>
          <p:nvPr/>
        </p:nvPicPr>
        <p:blipFill>
          <a:blip r:embed="rId6"/>
          <a:srcRect/>
          <a:stretch>
            <a:fillRect/>
          </a:stretch>
        </p:blipFill>
        <p:spPr bwMode="auto">
          <a:xfrm>
            <a:off x="3129456" y="274094"/>
            <a:ext cx="2569847" cy="1514475"/>
          </a:xfrm>
          <a:prstGeom prst="rect">
            <a:avLst/>
          </a:prstGeom>
          <a:noFill/>
        </p:spPr>
      </p:pic>
      <p:pic>
        <p:nvPicPr>
          <p:cNvPr id="19549" name="Picture 93" descr="C:\Users\SHAMIM\Desktop\Projects Photos\Housing  Project\Paras Tereia.jpg"/>
          <p:cNvPicPr>
            <a:picLocks noChangeAspect="1" noChangeArrowheads="1"/>
          </p:cNvPicPr>
          <p:nvPr/>
        </p:nvPicPr>
        <p:blipFill>
          <a:blip r:embed="rId7"/>
          <a:srcRect/>
          <a:stretch>
            <a:fillRect/>
          </a:stretch>
        </p:blipFill>
        <p:spPr bwMode="auto">
          <a:xfrm>
            <a:off x="420866" y="1893344"/>
            <a:ext cx="2250281" cy="1905000"/>
          </a:xfrm>
          <a:prstGeom prst="rect">
            <a:avLst/>
          </a:prstGeom>
          <a:noFill/>
        </p:spPr>
      </p:pic>
      <p:pic>
        <p:nvPicPr>
          <p:cNvPr id="19550" name="Picture 94" descr="C:\Users\SHAMIM\Desktop\Projects Photos\Housing  Project\pioneer urban-Araya.jpg"/>
          <p:cNvPicPr>
            <a:picLocks noChangeAspect="1" noChangeArrowheads="1"/>
          </p:cNvPicPr>
          <p:nvPr/>
        </p:nvPicPr>
        <p:blipFill>
          <a:blip r:embed="rId8"/>
          <a:srcRect/>
          <a:stretch>
            <a:fillRect/>
          </a:stretch>
        </p:blipFill>
        <p:spPr bwMode="auto">
          <a:xfrm>
            <a:off x="3242892" y="1931444"/>
            <a:ext cx="2121694" cy="1619250"/>
          </a:xfrm>
          <a:prstGeom prst="rect">
            <a:avLst/>
          </a:prstGeom>
          <a:noFill/>
        </p:spPr>
      </p:pic>
      <p:pic>
        <p:nvPicPr>
          <p:cNvPr id="19551" name="Picture 95" descr="C:\Users\SHAMIM\Desktop\Projects Photos\Housing  Project\Vipul Belmonte.jpg"/>
          <p:cNvPicPr>
            <a:picLocks noChangeAspect="1" noChangeArrowheads="1"/>
          </p:cNvPicPr>
          <p:nvPr/>
        </p:nvPicPr>
        <p:blipFill>
          <a:blip r:embed="rId9"/>
          <a:srcRect/>
          <a:stretch>
            <a:fillRect/>
          </a:stretch>
        </p:blipFill>
        <p:spPr bwMode="auto">
          <a:xfrm>
            <a:off x="434198" y="3955433"/>
            <a:ext cx="2300288" cy="1485900"/>
          </a:xfrm>
          <a:prstGeom prst="rect">
            <a:avLst/>
          </a:prstGeom>
          <a:noFill/>
        </p:spPr>
      </p:pic>
      <p:pic>
        <p:nvPicPr>
          <p:cNvPr id="19552" name="Picture 96" descr="C:\Users\SHAMIM\Desktop\Projects Photos\Housing  Project\Vipul Lawania.jpg"/>
          <p:cNvPicPr>
            <a:picLocks noChangeAspect="1" noChangeArrowheads="1"/>
          </p:cNvPicPr>
          <p:nvPr/>
        </p:nvPicPr>
        <p:blipFill>
          <a:blip r:embed="rId10"/>
          <a:srcRect/>
          <a:stretch>
            <a:fillRect/>
          </a:stretch>
        </p:blipFill>
        <p:spPr bwMode="auto">
          <a:xfrm>
            <a:off x="3242892" y="3926858"/>
            <a:ext cx="2271713" cy="1514475"/>
          </a:xfrm>
          <a:prstGeom prst="rect">
            <a:avLst/>
          </a:prstGeom>
          <a:noFill/>
        </p:spPr>
      </p:pic>
      <p:pic>
        <p:nvPicPr>
          <p:cNvPr id="3" name="Picture 2">
            <a:extLst>
              <a:ext uri="{FF2B5EF4-FFF2-40B4-BE49-F238E27FC236}">
                <a16:creationId xmlns:a16="http://schemas.microsoft.com/office/drawing/2014/main" id="{3CFC095F-CA20-D3A8-8352-55378BFEEC3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49947" y="6059600"/>
            <a:ext cx="1360640" cy="552929"/>
          </a:xfrm>
          <a:prstGeom prst="rect">
            <a:avLst/>
          </a:prstGeom>
        </p:spPr>
      </p:pic>
    </p:spTree>
    <p:extLst>
      <p:ext uri="{BB962C8B-B14F-4D97-AF65-F5344CB8AC3E}">
        <p14:creationId xmlns:p14="http://schemas.microsoft.com/office/powerpoint/2010/main" val="29354535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99802" y="736269"/>
            <a:ext cx="8423565" cy="609397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1300" dirty="0">
                <a:solidFill>
                  <a:schemeClr val="tx1"/>
                </a:solidFill>
              </a:rPr>
              <a:t>Ensure that the Fire Fighting network is hydraulically pressure tested and approved. </a:t>
            </a:r>
          </a:p>
          <a:p>
            <a:r>
              <a:rPr lang="en-US" sz="1300" dirty="0">
                <a:solidFill>
                  <a:schemeClr val="tx1"/>
                </a:solidFill>
              </a:rPr>
              <a:t>Ensure the pumps bearings are	 lubricated/greased as per manufacturer recommendation.</a:t>
            </a:r>
          </a:p>
          <a:p>
            <a:r>
              <a:rPr lang="en-US" sz="1300" dirty="0">
                <a:solidFill>
                  <a:schemeClr val="tx1"/>
                </a:solidFill>
              </a:rPr>
              <a:t>Ensure the pump shafts are rotated by hand freely.</a:t>
            </a:r>
          </a:p>
          <a:p>
            <a:r>
              <a:rPr lang="en-US" sz="1300" dirty="0">
                <a:solidFill>
                  <a:schemeClr val="tx1"/>
                </a:solidFill>
              </a:rPr>
              <a:t>Ensure that electrical power connections with control panel, pressure switch &amp; earthing is proper.</a:t>
            </a:r>
          </a:p>
          <a:p>
            <a:r>
              <a:rPr lang="en-US" sz="1300" dirty="0">
                <a:solidFill>
                  <a:schemeClr val="tx1"/>
                </a:solidFill>
              </a:rPr>
              <a:t>Ensure that the field wiring is pre-tested for continuity and insulation resistance.</a:t>
            </a:r>
          </a:p>
          <a:p>
            <a:r>
              <a:rPr lang="en-US" sz="1300" dirty="0">
                <a:solidFill>
                  <a:schemeClr val="tx1"/>
                </a:solidFill>
              </a:rPr>
              <a:t>Ensure that all the relevant valves are in open position.</a:t>
            </a:r>
          </a:p>
          <a:p>
            <a:r>
              <a:rPr lang="en-US" sz="1300" dirty="0">
                <a:solidFill>
                  <a:schemeClr val="tx1"/>
                </a:solidFill>
              </a:rPr>
              <a:t>Check the rotation of motor shaft by hand.</a:t>
            </a:r>
          </a:p>
          <a:p>
            <a:r>
              <a:rPr lang="en-US" sz="1300" dirty="0">
                <a:solidFill>
                  <a:schemeClr val="tx1"/>
                </a:solidFill>
              </a:rPr>
              <a:t>Check identification and labeling for equipment.</a:t>
            </a:r>
          </a:p>
          <a:p>
            <a:r>
              <a:rPr lang="en-US" sz="1300" b="1" dirty="0">
                <a:solidFill>
                  <a:schemeClr val="tx1"/>
                </a:solidFill>
              </a:rPr>
              <a:t>Commissioning Procedure for Jockey Pumps</a:t>
            </a:r>
          </a:p>
          <a:p>
            <a:r>
              <a:rPr lang="en-US" sz="1300" dirty="0">
                <a:solidFill>
                  <a:schemeClr val="tx1"/>
                </a:solidFill>
              </a:rPr>
              <a:t>Ensure that all the pre-commissioning checks are carried out successfully.</a:t>
            </a:r>
          </a:p>
          <a:p>
            <a:r>
              <a:rPr lang="en-US" sz="1300" dirty="0">
                <a:solidFill>
                  <a:schemeClr val="tx1"/>
                </a:solidFill>
              </a:rPr>
              <a:t>Open the suction valve &amp; allow water to flow into the pump</a:t>
            </a:r>
          </a:p>
          <a:p>
            <a:r>
              <a:rPr lang="en-US" sz="1300" dirty="0">
                <a:solidFill>
                  <a:schemeClr val="tx1"/>
                </a:solidFill>
              </a:rPr>
              <a:t>Start the pump and record the discharge pressure.</a:t>
            </a:r>
          </a:p>
          <a:p>
            <a:r>
              <a:rPr lang="en-US" sz="1300" dirty="0">
                <a:solidFill>
                  <a:schemeClr val="tx1"/>
                </a:solidFill>
              </a:rPr>
              <a:t>Observe leakage from stuffing boxes and adjust the flow for lubrication of packing.</a:t>
            </a:r>
          </a:p>
          <a:p>
            <a:r>
              <a:rPr lang="en-US" sz="1300" dirty="0">
                <a:solidFill>
                  <a:schemeClr val="tx1"/>
                </a:solidFill>
              </a:rPr>
              <a:t>Check pumps for overheating physically by hand.</a:t>
            </a:r>
          </a:p>
          <a:p>
            <a:r>
              <a:rPr lang="en-US" sz="1300" dirty="0">
                <a:solidFill>
                  <a:schemeClr val="tx1"/>
                </a:solidFill>
              </a:rPr>
              <a:t>Check for any undue vibration/noise.</a:t>
            </a:r>
          </a:p>
          <a:p>
            <a:r>
              <a:rPr lang="en-US" sz="1300" dirty="0">
                <a:solidFill>
                  <a:schemeClr val="tx1"/>
                </a:solidFill>
              </a:rPr>
              <a:t>Check current, voltage &amp; rpm of the motor &amp; record the values.</a:t>
            </a:r>
          </a:p>
          <a:p>
            <a:r>
              <a:rPr lang="en-US" sz="1300" dirty="0">
                <a:solidFill>
                  <a:schemeClr val="tx1"/>
                </a:solidFill>
              </a:rPr>
              <a:t>Plot the pump actual performance curve.</a:t>
            </a:r>
          </a:p>
          <a:p>
            <a:r>
              <a:rPr lang="en-US" sz="1300" dirty="0">
                <a:solidFill>
                  <a:schemeClr val="tx1"/>
                </a:solidFill>
              </a:rPr>
              <a:t>The enclosed manufacturer’s instructions shall be fully followed.</a:t>
            </a:r>
          </a:p>
          <a:p>
            <a:r>
              <a:rPr lang="en-US" sz="1300" b="1" dirty="0">
                <a:solidFill>
                  <a:schemeClr val="tx1"/>
                </a:solidFill>
              </a:rPr>
              <a:t>PRE-COMMISSIONING &amp; COMMISSIONING METHOD STATEMENT FOR FIRE HOSE REEL DRUM &amp; FIRE HOSE REEL</a:t>
            </a:r>
          </a:p>
          <a:p>
            <a:r>
              <a:rPr lang="en-US" sz="1300" b="1" dirty="0">
                <a:solidFill>
                  <a:schemeClr val="tx1"/>
                </a:solidFill>
              </a:rPr>
              <a:t>TESTING, PRE COMMISSIONING &amp; COMMISSIONING PROCEDURE METHOD STATEMENT FOR FIRE HOSE REEL DRUM &amp; FIRE HOSE REEL</a:t>
            </a:r>
            <a:r>
              <a:rPr lang="en-US" sz="1300" dirty="0">
                <a:solidFill>
                  <a:schemeClr val="tx1"/>
                </a:solidFill>
              </a:rPr>
              <a:t>.</a:t>
            </a:r>
          </a:p>
          <a:p>
            <a:r>
              <a:rPr lang="en-US" sz="1300" dirty="0">
                <a:solidFill>
                  <a:schemeClr val="tx1"/>
                </a:solidFill>
              </a:rPr>
              <a:t>Pre-commissioning Procedure for Fire Hose Reel Drum &amp; Fire Hose Reel</a:t>
            </a:r>
          </a:p>
          <a:p>
            <a:r>
              <a:rPr lang="en-US" sz="1300" dirty="0">
                <a:solidFill>
                  <a:schemeClr val="tx1"/>
                </a:solidFill>
              </a:rPr>
              <a:t>Ensure that the	 Hose Reel Drum &amp; Hose Reel installation is complete and mechanical completion is approved.</a:t>
            </a:r>
          </a:p>
          <a:p>
            <a:r>
              <a:rPr lang="en-US" sz="1300" dirty="0">
                <a:solidFill>
                  <a:schemeClr val="tx1"/>
                </a:solidFill>
              </a:rPr>
              <a:t>Ensure that all drawings are approved by the civil defense authority.  </a:t>
            </a:r>
          </a:p>
          <a:p>
            <a:r>
              <a:rPr lang="en-US" sz="1300" dirty="0">
                <a:solidFill>
                  <a:schemeClr val="tx1"/>
                </a:solidFill>
              </a:rPr>
              <a:t>Ensure that no damage has occurred between mechanical completions &amp; pre-commissioning.</a:t>
            </a:r>
          </a:p>
          <a:p>
            <a:r>
              <a:rPr lang="en-US" sz="1300" dirty="0">
                <a:solidFill>
                  <a:schemeClr val="tx1"/>
                </a:solidFill>
              </a:rPr>
              <a:t>Repair all damages to the equipment paint finish.</a:t>
            </a:r>
          </a:p>
          <a:p>
            <a:r>
              <a:rPr lang="en-US" sz="1300" dirty="0">
                <a:solidFill>
                  <a:schemeClr val="tx1"/>
                </a:solidFill>
              </a:rPr>
              <a:t>Check that the Fire Fighting piping network is complete with proper valves, drains, vents, strainers, pressure reducing valves &amp; instruments in place.</a:t>
            </a:r>
          </a:p>
        </p:txBody>
      </p:sp>
      <p:sp>
        <p:nvSpPr>
          <p:cNvPr id="5" name="Title 1"/>
          <p:cNvSpPr txBox="1">
            <a:spLocks/>
          </p:cNvSpPr>
          <p:nvPr/>
        </p:nvSpPr>
        <p:spPr>
          <a:xfrm>
            <a:off x="399803" y="205838"/>
            <a:ext cx="8423564" cy="467095"/>
          </a:xfrm>
          <a:prstGeom prst="rect">
            <a:avLst/>
          </a:prstGeom>
        </p:spPr>
        <p:style>
          <a:lnRef idx="1">
            <a:schemeClr val="accent1"/>
          </a:lnRef>
          <a:fillRef idx="2">
            <a:schemeClr val="accent1"/>
          </a:fillRef>
          <a:effectRef idx="1">
            <a:schemeClr val="accent1"/>
          </a:effectRef>
          <a:fontRef idx="minor">
            <a:schemeClr val="dk1"/>
          </a:fontRef>
        </p:style>
        <p:txBody>
          <a:bodyPr bIns="91440" anchor="b" anchorCtr="0">
            <a:noAutofit/>
          </a:bodyPr>
          <a:lstStyle>
            <a:lvl1pPr algn="l" rtl="0" eaLnBrk="1" latinLnBrk="0" hangingPunct="1">
              <a:spcBef>
                <a:spcPct val="0"/>
              </a:spcBef>
              <a:buNone/>
              <a:defRPr kumimoji="0"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2200" b="1" dirty="0">
                <a:solidFill>
                  <a:srgbClr val="002060"/>
                </a:solidFill>
              </a:rPr>
              <a:t> </a:t>
            </a:r>
            <a:r>
              <a:rPr lang="en-IN" sz="2000" b="1" dirty="0">
                <a:solidFill>
                  <a:srgbClr val="002060"/>
                </a:solidFill>
              </a:rPr>
              <a:t>TESTING &amp; COMMISIONING AT SITE PLUMBING &amp; FIRE FIGHTING</a:t>
            </a:r>
            <a:endParaRPr lang="en-US" sz="2200" b="1" dirty="0">
              <a:solidFill>
                <a:srgbClr val="002060"/>
              </a:solidFill>
            </a:endParaRPr>
          </a:p>
        </p:txBody>
      </p:sp>
    </p:spTree>
    <p:extLst>
      <p:ext uri="{BB962C8B-B14F-4D97-AF65-F5344CB8AC3E}">
        <p14:creationId xmlns:p14="http://schemas.microsoft.com/office/powerpoint/2010/main" val="22193682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3177" y="736270"/>
            <a:ext cx="8440190" cy="6093976"/>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sz="1300" dirty="0">
                <a:solidFill>
                  <a:schemeClr val="tx1"/>
                </a:solidFill>
              </a:rPr>
              <a:t>Ensure that the Fire Fighting network is pressure tested and approved.</a:t>
            </a:r>
          </a:p>
          <a:p>
            <a:r>
              <a:rPr lang="en-US" sz="1300" dirty="0">
                <a:solidFill>
                  <a:schemeClr val="tx1"/>
                </a:solidFill>
              </a:rPr>
              <a:t>Ensure that future provision connection to the hose reels are installed and plugged suitably.</a:t>
            </a:r>
          </a:p>
          <a:p>
            <a:r>
              <a:rPr lang="en-US" sz="1300" dirty="0">
                <a:solidFill>
                  <a:schemeClr val="tx1"/>
                </a:solidFill>
              </a:rPr>
              <a:t>Ensure that the Fire cabinets &amp; hose reels are installed in line with approved shop drawings &amp; relevant method statement.</a:t>
            </a:r>
          </a:p>
          <a:p>
            <a:r>
              <a:rPr lang="en-US" sz="1300" dirty="0">
                <a:solidFill>
                  <a:schemeClr val="tx1"/>
                </a:solidFill>
              </a:rPr>
              <a:t>Ensure fire extinguishers are installed as per approved shop drawings.</a:t>
            </a:r>
          </a:p>
          <a:p>
            <a:r>
              <a:rPr lang="en-US" sz="1300" dirty="0">
                <a:solidFill>
                  <a:schemeClr val="tx1"/>
                </a:solidFill>
              </a:rPr>
              <a:t>Ensure that the fire cabinet door can be fully opened.</a:t>
            </a:r>
          </a:p>
          <a:p>
            <a:r>
              <a:rPr lang="en-US" sz="1300" dirty="0">
                <a:solidFill>
                  <a:schemeClr val="tx1"/>
                </a:solidFill>
              </a:rPr>
              <a:t>Ensure that the fire pumps are commissioned &amp; the system is under pressure.</a:t>
            </a:r>
          </a:p>
          <a:p>
            <a:r>
              <a:rPr lang="en-US" sz="1300" dirty="0">
                <a:solidFill>
                  <a:schemeClr val="tx1"/>
                </a:solidFill>
              </a:rPr>
              <a:t>Ensure that the supervisory control valve for the fire hose cabinet is installed &amp; electrically connected to fire alarm system.</a:t>
            </a:r>
          </a:p>
          <a:p>
            <a:r>
              <a:rPr lang="en-US" sz="1300" dirty="0">
                <a:solidFill>
                  <a:schemeClr val="tx1"/>
                </a:solidFill>
              </a:rPr>
              <a:t>Ensure that all valves are properly tagged &amp; identified</a:t>
            </a:r>
          </a:p>
          <a:p>
            <a:endParaRPr lang="en-US" sz="1300" dirty="0">
              <a:solidFill>
                <a:schemeClr val="tx1"/>
              </a:solidFill>
            </a:endParaRPr>
          </a:p>
          <a:p>
            <a:r>
              <a:rPr lang="en-US" sz="1300" b="1" dirty="0">
                <a:solidFill>
                  <a:schemeClr val="tx1"/>
                </a:solidFill>
              </a:rPr>
              <a:t>Commissioning Procedure for Fire Hose Reel Drum &amp; Fire Hose Reel</a:t>
            </a:r>
          </a:p>
          <a:p>
            <a:r>
              <a:rPr lang="en-US" sz="1300" dirty="0">
                <a:solidFill>
                  <a:schemeClr val="tx1"/>
                </a:solidFill>
              </a:rPr>
              <a:t>Ensure that all the pre-commissioning checks are carried out successfully.</a:t>
            </a:r>
          </a:p>
          <a:p>
            <a:r>
              <a:rPr lang="en-US" sz="1300" dirty="0">
                <a:solidFill>
                  <a:schemeClr val="tx1"/>
                </a:solidFill>
              </a:rPr>
              <a:t>Open the supervisory isolation valve for the fire hose cabinet &amp; allow the water to flow into landing valve &amp; hose reel.</a:t>
            </a:r>
          </a:p>
          <a:p>
            <a:r>
              <a:rPr lang="en-US" sz="1300" dirty="0">
                <a:solidFill>
                  <a:schemeClr val="tx1"/>
                </a:solidFill>
              </a:rPr>
              <a:t>Hose Reel</a:t>
            </a:r>
          </a:p>
          <a:p>
            <a:r>
              <a:rPr lang="en-US" sz="1300" dirty="0">
                <a:solidFill>
                  <a:schemeClr val="tx1"/>
                </a:solidFill>
              </a:rPr>
              <a:t>Pull out the hose from the hose reel to a length of approximately 3 meters &amp; ensure that the automatic valve opens &amp; the fire alarm signal is generated.</a:t>
            </a:r>
          </a:p>
          <a:p>
            <a:r>
              <a:rPr lang="en-US" sz="1300" dirty="0">
                <a:solidFill>
                  <a:schemeClr val="tx1"/>
                </a:solidFill>
              </a:rPr>
              <a:t>Ensure that the complete length of hose will open in all directions only by pulling the nozzle without even touching the hose reel.</a:t>
            </a:r>
          </a:p>
          <a:p>
            <a:r>
              <a:rPr lang="en-US" sz="1300" dirty="0">
                <a:solidFill>
                  <a:schemeClr val="tx1"/>
                </a:solidFill>
              </a:rPr>
              <a:t>Adjust the nozzle to set the required throw / flow of water.</a:t>
            </a:r>
          </a:p>
          <a:p>
            <a:r>
              <a:rPr lang="en-US" sz="1300" dirty="0">
                <a:solidFill>
                  <a:schemeClr val="tx1"/>
                </a:solidFill>
              </a:rPr>
              <a:t>Check for any leakage in the hose reel connections.</a:t>
            </a:r>
          </a:p>
          <a:p>
            <a:r>
              <a:rPr lang="en-US" sz="1300" dirty="0">
                <a:solidFill>
                  <a:schemeClr val="tx1"/>
                </a:solidFill>
              </a:rPr>
              <a:t>Check the pressure in the PRV downstream which should be 65 psi.</a:t>
            </a:r>
          </a:p>
          <a:p>
            <a:r>
              <a:rPr lang="en-US" sz="1300" dirty="0">
                <a:solidFill>
                  <a:schemeClr val="tx1"/>
                </a:solidFill>
              </a:rPr>
              <a:t>Hose Reel Drum</a:t>
            </a:r>
          </a:p>
          <a:p>
            <a:r>
              <a:rPr lang="en-US" sz="1300" dirty="0">
                <a:solidFill>
                  <a:schemeClr val="tx1"/>
                </a:solidFill>
              </a:rPr>
              <a:t>Pull the hose from the hose Reel Drum.</a:t>
            </a:r>
          </a:p>
          <a:p>
            <a:r>
              <a:rPr lang="en-US" sz="1300" dirty="0">
                <a:solidFill>
                  <a:schemeClr val="tx1"/>
                </a:solidFill>
              </a:rPr>
              <a:t>Open the landing valve &amp; check the water flow from the nozzle.</a:t>
            </a:r>
          </a:p>
          <a:p>
            <a:r>
              <a:rPr lang="en-US" sz="1300" dirty="0">
                <a:solidFill>
                  <a:schemeClr val="tx1"/>
                </a:solidFill>
              </a:rPr>
              <a:t>Check if the fire alarm signal is generated.</a:t>
            </a:r>
          </a:p>
          <a:p>
            <a:r>
              <a:rPr lang="en-US" sz="1300" dirty="0">
                <a:solidFill>
                  <a:schemeClr val="tx1"/>
                </a:solidFill>
              </a:rPr>
              <a:t>Check for any leakage in the hose connection / pipe joints.</a:t>
            </a:r>
          </a:p>
          <a:p>
            <a:endParaRPr lang="en-US" sz="1300" dirty="0">
              <a:solidFill>
                <a:schemeClr val="tx1">
                  <a:lumMod val="50000"/>
                  <a:lumOff val="50000"/>
                </a:schemeClr>
              </a:solidFill>
            </a:endParaRPr>
          </a:p>
          <a:p>
            <a:r>
              <a:rPr lang="en-US" sz="1300" dirty="0">
                <a:solidFill>
                  <a:schemeClr val="tx1">
                    <a:lumMod val="50000"/>
                    <a:lumOff val="50000"/>
                  </a:schemeClr>
                </a:solidFill>
              </a:rPr>
              <a:t>.</a:t>
            </a:r>
          </a:p>
        </p:txBody>
      </p:sp>
      <p:sp>
        <p:nvSpPr>
          <p:cNvPr id="6" name="Title 1"/>
          <p:cNvSpPr txBox="1">
            <a:spLocks/>
          </p:cNvSpPr>
          <p:nvPr/>
        </p:nvSpPr>
        <p:spPr>
          <a:xfrm>
            <a:off x="399803" y="205838"/>
            <a:ext cx="8423564" cy="467095"/>
          </a:xfrm>
          <a:prstGeom prst="rect">
            <a:avLst/>
          </a:prstGeom>
        </p:spPr>
        <p:style>
          <a:lnRef idx="1">
            <a:schemeClr val="accent1"/>
          </a:lnRef>
          <a:fillRef idx="2">
            <a:schemeClr val="accent1"/>
          </a:fillRef>
          <a:effectRef idx="1">
            <a:schemeClr val="accent1"/>
          </a:effectRef>
          <a:fontRef idx="minor">
            <a:schemeClr val="dk1"/>
          </a:fontRef>
        </p:style>
        <p:txBody>
          <a:bodyPr bIns="91440" anchor="b" anchorCtr="0">
            <a:noAutofit/>
          </a:bodyPr>
          <a:lstStyle>
            <a:lvl1pPr algn="l" rtl="0" eaLnBrk="1" latinLnBrk="0" hangingPunct="1">
              <a:spcBef>
                <a:spcPct val="0"/>
              </a:spcBef>
              <a:buNone/>
              <a:defRPr kumimoji="0" sz="40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ctr"/>
            <a:r>
              <a:rPr lang="en-US" sz="2200" b="1" dirty="0">
                <a:solidFill>
                  <a:srgbClr val="002060"/>
                </a:solidFill>
              </a:rPr>
              <a:t> </a:t>
            </a:r>
            <a:r>
              <a:rPr lang="en-IN" sz="2000" b="1" dirty="0">
                <a:solidFill>
                  <a:srgbClr val="002060"/>
                </a:solidFill>
              </a:rPr>
              <a:t>TESTING &amp; COMMISIONING AT SITE PLUMBING &amp; FIRE FIGHTING</a:t>
            </a:r>
            <a:endParaRPr lang="en-US" sz="2200" b="1" dirty="0">
              <a:solidFill>
                <a:srgbClr val="002060"/>
              </a:solidFill>
            </a:endParaRPr>
          </a:p>
        </p:txBody>
      </p:sp>
    </p:spTree>
    <p:extLst>
      <p:ext uri="{BB962C8B-B14F-4D97-AF65-F5344CB8AC3E}">
        <p14:creationId xmlns:p14="http://schemas.microsoft.com/office/powerpoint/2010/main" val="41025602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5360" y="134003"/>
            <a:ext cx="8249267"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IN" sz="2800" b="1" dirty="0">
                <a:solidFill>
                  <a:srgbClr val="002060"/>
                </a:solidFill>
              </a:rPr>
              <a:t>Communication Protocol</a:t>
            </a:r>
          </a:p>
        </p:txBody>
      </p:sp>
      <p:graphicFrame>
        <p:nvGraphicFramePr>
          <p:cNvPr id="4" name="Table 3"/>
          <p:cNvGraphicFramePr>
            <a:graphicFrameLocks noGrp="1"/>
          </p:cNvGraphicFramePr>
          <p:nvPr>
            <p:extLst>
              <p:ext uri="{D42A27DB-BD31-4B8C-83A1-F6EECF244321}">
                <p14:modId xmlns:p14="http://schemas.microsoft.com/office/powerpoint/2010/main" val="3705936238"/>
              </p:ext>
            </p:extLst>
          </p:nvPr>
        </p:nvGraphicFramePr>
        <p:xfrm>
          <a:off x="379563" y="802251"/>
          <a:ext cx="8245064" cy="4127101"/>
        </p:xfrm>
        <a:graphic>
          <a:graphicData uri="http://schemas.openxmlformats.org/drawingml/2006/table">
            <a:tbl>
              <a:tblPr>
                <a:tableStyleId>{5C22544A-7EE6-4342-B048-85BDC9FD1C3A}</a:tableStyleId>
              </a:tblPr>
              <a:tblGrid>
                <a:gridCol w="573876">
                  <a:extLst>
                    <a:ext uri="{9D8B030D-6E8A-4147-A177-3AD203B41FA5}">
                      <a16:colId xmlns:a16="http://schemas.microsoft.com/office/drawing/2014/main" val="20000"/>
                    </a:ext>
                  </a:extLst>
                </a:gridCol>
                <a:gridCol w="1651355">
                  <a:extLst>
                    <a:ext uri="{9D8B030D-6E8A-4147-A177-3AD203B41FA5}">
                      <a16:colId xmlns:a16="http://schemas.microsoft.com/office/drawing/2014/main" val="20001"/>
                    </a:ext>
                  </a:extLst>
                </a:gridCol>
                <a:gridCol w="2576582">
                  <a:extLst>
                    <a:ext uri="{9D8B030D-6E8A-4147-A177-3AD203B41FA5}">
                      <a16:colId xmlns:a16="http://schemas.microsoft.com/office/drawing/2014/main" val="20002"/>
                    </a:ext>
                  </a:extLst>
                </a:gridCol>
                <a:gridCol w="1079887">
                  <a:extLst>
                    <a:ext uri="{9D8B030D-6E8A-4147-A177-3AD203B41FA5}">
                      <a16:colId xmlns:a16="http://schemas.microsoft.com/office/drawing/2014/main" val="20003"/>
                    </a:ext>
                  </a:extLst>
                </a:gridCol>
                <a:gridCol w="2363364">
                  <a:extLst>
                    <a:ext uri="{9D8B030D-6E8A-4147-A177-3AD203B41FA5}">
                      <a16:colId xmlns:a16="http://schemas.microsoft.com/office/drawing/2014/main" val="20004"/>
                    </a:ext>
                  </a:extLst>
                </a:gridCol>
              </a:tblGrid>
              <a:tr h="447834">
                <a:tc>
                  <a:txBody>
                    <a:bodyPr/>
                    <a:lstStyle/>
                    <a:p>
                      <a:pPr algn="ctr" fontAlgn="ctr"/>
                      <a:r>
                        <a:rPr lang="en-IN" sz="1400" b="1" u="none" strike="noStrike" dirty="0" err="1">
                          <a:effectLst/>
                        </a:rPr>
                        <a:t>S.No</a:t>
                      </a:r>
                      <a:r>
                        <a:rPr lang="en-IN" sz="1400" b="1" u="none" strike="noStrike" dirty="0">
                          <a:effectLst/>
                        </a:rPr>
                        <a:t>.</a:t>
                      </a:r>
                      <a:endParaRPr lang="en-IN" sz="1400" b="1" i="0" u="none" strike="noStrike" dirty="0">
                        <a:solidFill>
                          <a:srgbClr val="000000"/>
                        </a:solidFill>
                        <a:effectLst/>
                        <a:latin typeface="Calibri" panose="020F0502020204030204" pitchFamily="34" charset="0"/>
                      </a:endParaRPr>
                    </a:p>
                  </a:txBody>
                  <a:tcPr marL="6624" marR="6624" marT="6624" marB="0" anchor="ctr">
                    <a:solidFill>
                      <a:schemeClr val="bg1">
                        <a:lumMod val="85000"/>
                      </a:schemeClr>
                    </a:solidFill>
                  </a:tcPr>
                </a:tc>
                <a:tc>
                  <a:txBody>
                    <a:bodyPr/>
                    <a:lstStyle/>
                    <a:p>
                      <a:pPr algn="ctr" fontAlgn="ctr"/>
                      <a:r>
                        <a:rPr lang="en-IN" sz="1400" b="1" u="none" strike="noStrike" dirty="0">
                          <a:effectLst/>
                        </a:rPr>
                        <a:t>Name</a:t>
                      </a:r>
                      <a:endParaRPr lang="en-IN" sz="1400" b="1" i="0" u="none" strike="noStrike" dirty="0">
                        <a:solidFill>
                          <a:srgbClr val="000000"/>
                        </a:solidFill>
                        <a:effectLst/>
                        <a:latin typeface="Calibri" panose="020F0502020204030204" pitchFamily="34" charset="0"/>
                      </a:endParaRPr>
                    </a:p>
                  </a:txBody>
                  <a:tcPr marL="6624" marR="6624" marT="6624" marB="0" anchor="ctr">
                    <a:solidFill>
                      <a:schemeClr val="bg1">
                        <a:lumMod val="85000"/>
                      </a:schemeClr>
                    </a:solidFill>
                  </a:tcPr>
                </a:tc>
                <a:tc>
                  <a:txBody>
                    <a:bodyPr/>
                    <a:lstStyle/>
                    <a:p>
                      <a:pPr algn="ctr" fontAlgn="ctr"/>
                      <a:r>
                        <a:rPr lang="en-IN" sz="1400" b="1" u="none" strike="noStrike" dirty="0">
                          <a:effectLst/>
                        </a:rPr>
                        <a:t>Designation</a:t>
                      </a:r>
                      <a:endParaRPr lang="en-IN" sz="1400" b="1" i="0" u="none" strike="noStrike" dirty="0">
                        <a:solidFill>
                          <a:srgbClr val="000000"/>
                        </a:solidFill>
                        <a:effectLst/>
                        <a:latin typeface="Calibri" panose="020F0502020204030204" pitchFamily="34" charset="0"/>
                      </a:endParaRPr>
                    </a:p>
                  </a:txBody>
                  <a:tcPr marL="6624" marR="6624" marT="6624" marB="0" anchor="ctr">
                    <a:solidFill>
                      <a:schemeClr val="bg1">
                        <a:lumMod val="85000"/>
                      </a:schemeClr>
                    </a:solidFill>
                  </a:tcPr>
                </a:tc>
                <a:tc>
                  <a:txBody>
                    <a:bodyPr/>
                    <a:lstStyle/>
                    <a:p>
                      <a:pPr algn="ctr" fontAlgn="ctr"/>
                      <a:r>
                        <a:rPr lang="en-IN" sz="1400" b="1" u="none" strike="noStrike" dirty="0">
                          <a:effectLst/>
                        </a:rPr>
                        <a:t>Phone No.</a:t>
                      </a:r>
                      <a:endParaRPr lang="en-IN" sz="1400" b="1" i="0" u="none" strike="noStrike" dirty="0">
                        <a:solidFill>
                          <a:srgbClr val="000000"/>
                        </a:solidFill>
                        <a:effectLst/>
                        <a:latin typeface="Calibri" panose="020F0502020204030204" pitchFamily="34" charset="0"/>
                      </a:endParaRPr>
                    </a:p>
                  </a:txBody>
                  <a:tcPr marL="6624" marR="6624" marT="6624" marB="0" anchor="ctr">
                    <a:solidFill>
                      <a:schemeClr val="bg1">
                        <a:lumMod val="85000"/>
                      </a:schemeClr>
                    </a:solidFill>
                  </a:tcPr>
                </a:tc>
                <a:tc>
                  <a:txBody>
                    <a:bodyPr/>
                    <a:lstStyle/>
                    <a:p>
                      <a:pPr algn="ctr" fontAlgn="ctr"/>
                      <a:r>
                        <a:rPr lang="en-IN" sz="1400" b="1" u="none" strike="noStrike" dirty="0">
                          <a:effectLst/>
                        </a:rPr>
                        <a:t>Mail ID</a:t>
                      </a:r>
                      <a:endParaRPr lang="en-IN" sz="1400" b="1" i="0" u="none" strike="noStrike" dirty="0">
                        <a:solidFill>
                          <a:srgbClr val="000000"/>
                        </a:solidFill>
                        <a:effectLst/>
                        <a:latin typeface="Calibri" panose="020F0502020204030204" pitchFamily="34" charset="0"/>
                      </a:endParaRPr>
                    </a:p>
                  </a:txBody>
                  <a:tcPr marL="6624" marR="6624" marT="6624" marB="0" anchor="ctr">
                    <a:solidFill>
                      <a:schemeClr val="bg1">
                        <a:lumMod val="85000"/>
                      </a:schemeClr>
                    </a:solidFill>
                  </a:tcPr>
                </a:tc>
                <a:extLst>
                  <a:ext uri="{0D108BD9-81ED-4DB2-BD59-A6C34878D82A}">
                    <a16:rowId xmlns:a16="http://schemas.microsoft.com/office/drawing/2014/main" val="10000"/>
                  </a:ext>
                </a:extLst>
              </a:tr>
              <a:tr h="359560">
                <a:tc>
                  <a:txBody>
                    <a:bodyPr/>
                    <a:lstStyle/>
                    <a:p>
                      <a:pPr algn="ctr" fontAlgn="ctr"/>
                      <a:r>
                        <a:rPr lang="en-IN" sz="1200" u="none" strike="noStrike" dirty="0">
                          <a:effectLst/>
                        </a:rPr>
                        <a:t>1</a:t>
                      </a:r>
                      <a:endParaRPr lang="en-IN" sz="1200" b="0" i="0" u="none" strike="noStrike" dirty="0">
                        <a:solidFill>
                          <a:srgbClr val="000000"/>
                        </a:solidFill>
                        <a:effectLst/>
                        <a:latin typeface="Calibri" panose="020F0502020204030204" pitchFamily="34" charset="0"/>
                      </a:endParaRPr>
                    </a:p>
                  </a:txBody>
                  <a:tcPr marL="6624" marR="6624" marT="6624" marB="0" anchor="ctr">
                    <a:noFill/>
                  </a:tcPr>
                </a:tc>
                <a:tc>
                  <a:txBody>
                    <a:bodyPr/>
                    <a:lstStyle/>
                    <a:p>
                      <a:pPr algn="l" fontAlgn="ctr"/>
                      <a:r>
                        <a:rPr lang="en-IN" sz="1200" u="none" strike="noStrike" dirty="0">
                          <a:effectLst/>
                        </a:rPr>
                        <a:t>Mr. AFZAL</a:t>
                      </a:r>
                      <a:r>
                        <a:rPr lang="en-IN" sz="1200" u="none" strike="noStrike" baseline="0" dirty="0">
                          <a:effectLst/>
                        </a:rPr>
                        <a:t> HASAN</a:t>
                      </a:r>
                      <a:endParaRPr lang="en-IN" sz="1200" b="0" i="0" u="none" strike="noStrike" dirty="0">
                        <a:solidFill>
                          <a:srgbClr val="000000"/>
                        </a:solidFill>
                        <a:effectLst/>
                        <a:latin typeface="Calibri" panose="020F0502020204030204" pitchFamily="34" charset="0"/>
                      </a:endParaRPr>
                    </a:p>
                  </a:txBody>
                  <a:tcPr marL="79490" marR="6624" marT="6624" marB="0" anchor="ctr">
                    <a:noFill/>
                  </a:tcPr>
                </a:tc>
                <a:tc>
                  <a:txBody>
                    <a:bodyPr/>
                    <a:lstStyle/>
                    <a:p>
                      <a:pPr algn="l" fontAlgn="ctr"/>
                      <a:r>
                        <a:rPr lang="en-IN" sz="1200" u="none" strike="noStrike" dirty="0">
                          <a:effectLst/>
                        </a:rPr>
                        <a:t>Proprietor</a:t>
                      </a:r>
                      <a:r>
                        <a:rPr lang="en-IN" sz="1200" u="none" strike="noStrike" baseline="0" dirty="0">
                          <a:effectLst/>
                        </a:rPr>
                        <a:t> </a:t>
                      </a:r>
                      <a:endParaRPr lang="en-IN" sz="1200" b="0" i="0" u="none" strike="noStrike" dirty="0">
                        <a:solidFill>
                          <a:srgbClr val="000000"/>
                        </a:solidFill>
                        <a:effectLst/>
                        <a:latin typeface="Calibri" panose="020F0502020204030204" pitchFamily="34" charset="0"/>
                      </a:endParaRPr>
                    </a:p>
                  </a:txBody>
                  <a:tcPr marL="79490" marR="6624" marT="6624" marB="0" anchor="ctr">
                    <a:noFill/>
                  </a:tcPr>
                </a:tc>
                <a:tc>
                  <a:txBody>
                    <a:bodyPr/>
                    <a:lstStyle/>
                    <a:p>
                      <a:pPr algn="ctr" fontAlgn="ctr"/>
                      <a:r>
                        <a:rPr lang="en-IN" sz="1200" u="none" strike="noStrike" dirty="0">
                          <a:effectLst/>
                        </a:rPr>
                        <a:t>9811138210</a:t>
                      </a:r>
                      <a:endParaRPr lang="en-IN" sz="1200" b="0" i="0" u="none" strike="noStrike" dirty="0">
                        <a:solidFill>
                          <a:srgbClr val="000000"/>
                        </a:solidFill>
                        <a:effectLst/>
                        <a:latin typeface="Calibri" panose="020F0502020204030204" pitchFamily="34" charset="0"/>
                      </a:endParaRPr>
                    </a:p>
                  </a:txBody>
                  <a:tcPr marL="6624" marR="6624" marT="6624" marB="0" anchor="ctr">
                    <a:noFill/>
                  </a:tcPr>
                </a:tc>
                <a:tc>
                  <a:txBody>
                    <a:bodyPr/>
                    <a:lstStyle/>
                    <a:p>
                      <a:pPr algn="l" fontAlgn="ctr"/>
                      <a:r>
                        <a:rPr lang="en-IN" sz="1200" b="0" i="0" u="none" strike="noStrike" dirty="0">
                          <a:solidFill>
                            <a:srgbClr val="000000"/>
                          </a:solidFill>
                          <a:effectLst/>
                          <a:latin typeface="Calibri" panose="020F0502020204030204" pitchFamily="34" charset="0"/>
                        </a:rPr>
                        <a:t>Uew_hasan1@yahoo.co.in</a:t>
                      </a:r>
                    </a:p>
                  </a:txBody>
                  <a:tcPr marL="79490" marR="6624" marT="6624" marB="0" anchor="ctr">
                    <a:noFill/>
                  </a:tcPr>
                </a:tc>
                <a:extLst>
                  <a:ext uri="{0D108BD9-81ED-4DB2-BD59-A6C34878D82A}">
                    <a16:rowId xmlns:a16="http://schemas.microsoft.com/office/drawing/2014/main" val="10001"/>
                  </a:ext>
                </a:extLst>
              </a:tr>
              <a:tr h="359560">
                <a:tc>
                  <a:txBody>
                    <a:bodyPr/>
                    <a:lstStyle/>
                    <a:p>
                      <a:pPr algn="ctr" fontAlgn="ctr"/>
                      <a:r>
                        <a:rPr lang="en-IN" sz="1200" b="0" i="0" u="none" strike="noStrike" dirty="0">
                          <a:solidFill>
                            <a:srgbClr val="000000"/>
                          </a:solidFill>
                          <a:effectLst/>
                          <a:latin typeface="Calibri" panose="020F0502020204030204" pitchFamily="34" charset="0"/>
                        </a:rPr>
                        <a:t>2. </a:t>
                      </a:r>
                    </a:p>
                  </a:txBody>
                  <a:tcPr marL="6624" marR="6624" marT="6624" marB="0" anchor="ctr">
                    <a:noFill/>
                  </a:tcPr>
                </a:tc>
                <a:tc>
                  <a:txBody>
                    <a:bodyPr/>
                    <a:lstStyle/>
                    <a:p>
                      <a:pPr algn="l" fontAlgn="ctr"/>
                      <a:r>
                        <a:rPr lang="en-IN" sz="1200" b="0" i="0" u="none" strike="noStrike" dirty="0">
                          <a:solidFill>
                            <a:srgbClr val="000000"/>
                          </a:solidFill>
                          <a:effectLst/>
                          <a:latin typeface="Calibri" panose="020F0502020204030204" pitchFamily="34" charset="0"/>
                        </a:rPr>
                        <a:t>Mr </a:t>
                      </a:r>
                      <a:r>
                        <a:rPr lang="en-IN" sz="1200" b="0" i="0" u="none" strike="noStrike" dirty="0" err="1">
                          <a:solidFill>
                            <a:srgbClr val="000000"/>
                          </a:solidFill>
                          <a:effectLst/>
                          <a:latin typeface="Calibri" panose="020F0502020204030204" pitchFamily="34" charset="0"/>
                        </a:rPr>
                        <a:t>Shamim</a:t>
                      </a:r>
                      <a:r>
                        <a:rPr lang="en-IN" sz="1200" b="0" i="0" u="none" strike="noStrike" dirty="0">
                          <a:solidFill>
                            <a:srgbClr val="000000"/>
                          </a:solidFill>
                          <a:effectLst/>
                          <a:latin typeface="Calibri" panose="020F0502020204030204" pitchFamily="34" charset="0"/>
                        </a:rPr>
                        <a:t> Ahmad</a:t>
                      </a:r>
                    </a:p>
                  </a:txBody>
                  <a:tcPr marL="79490" marR="6624" marT="6624" marB="0" anchor="ctr">
                    <a:noFill/>
                  </a:tcPr>
                </a:tc>
                <a:tc>
                  <a:txBody>
                    <a:bodyPr/>
                    <a:lstStyle/>
                    <a:p>
                      <a:pPr algn="l" fontAlgn="ctr"/>
                      <a:r>
                        <a:rPr lang="en-IN" sz="1200" b="0" i="0" u="none" strike="noStrike" dirty="0">
                          <a:solidFill>
                            <a:srgbClr val="000000"/>
                          </a:solidFill>
                          <a:effectLst/>
                          <a:latin typeface="Calibri" panose="020F0502020204030204" pitchFamily="34" charset="0"/>
                        </a:rPr>
                        <a:t>Project Co-ordinator</a:t>
                      </a:r>
                    </a:p>
                  </a:txBody>
                  <a:tcPr marL="79490" marR="6624" marT="6624" marB="0" anchor="ctr">
                    <a:noFill/>
                  </a:tcPr>
                </a:tc>
                <a:tc>
                  <a:txBody>
                    <a:bodyPr/>
                    <a:lstStyle/>
                    <a:p>
                      <a:pPr algn="ctr" fontAlgn="ctr"/>
                      <a:r>
                        <a:rPr lang="en-IN" sz="1200" b="0" i="0" u="none" strike="noStrike" dirty="0">
                          <a:solidFill>
                            <a:srgbClr val="000000"/>
                          </a:solidFill>
                          <a:effectLst/>
                          <a:latin typeface="Calibri" panose="020F0502020204030204" pitchFamily="34" charset="0"/>
                        </a:rPr>
                        <a:t>9811970626</a:t>
                      </a:r>
                    </a:p>
                  </a:txBody>
                  <a:tcPr marL="6624" marR="6624" marT="6624" marB="0" anchor="ctr">
                    <a:noFill/>
                  </a:tcPr>
                </a:tc>
                <a:tc>
                  <a:txBody>
                    <a:bodyPr/>
                    <a:lstStyle/>
                    <a:p>
                      <a:pPr algn="l" fontAlgn="ctr"/>
                      <a:r>
                        <a:rPr lang="en-IN" sz="1200" b="0" i="0" u="none" strike="noStrike" dirty="0">
                          <a:solidFill>
                            <a:srgbClr val="000000"/>
                          </a:solidFill>
                          <a:effectLst/>
                          <a:latin typeface="Calibri" panose="020F0502020204030204" pitchFamily="34" charset="0"/>
                        </a:rPr>
                        <a:t>Shamim_ues@yahoo.com</a:t>
                      </a:r>
                    </a:p>
                  </a:txBody>
                  <a:tcPr marL="79490" marR="6624" marT="6624" marB="0" anchor="ctr">
                    <a:noFill/>
                  </a:tcPr>
                </a:tc>
                <a:extLst>
                  <a:ext uri="{0D108BD9-81ED-4DB2-BD59-A6C34878D82A}">
                    <a16:rowId xmlns:a16="http://schemas.microsoft.com/office/drawing/2014/main" val="10002"/>
                  </a:ext>
                </a:extLst>
              </a:tr>
              <a:tr h="359560">
                <a:tc>
                  <a:txBody>
                    <a:bodyPr/>
                    <a:lstStyle/>
                    <a:p>
                      <a:pPr algn="ctr" fontAlgn="ctr"/>
                      <a:endParaRPr lang="en-IN" sz="1200" b="0" i="0" u="none" strike="noStrike" dirty="0">
                        <a:solidFill>
                          <a:srgbClr val="000000"/>
                        </a:solidFill>
                        <a:effectLst/>
                        <a:latin typeface="Calibri" panose="020F0502020204030204" pitchFamily="34" charset="0"/>
                      </a:endParaRPr>
                    </a:p>
                  </a:txBody>
                  <a:tcPr marL="6624" marR="6624" marT="6624" marB="0" anchor="ctr">
                    <a:noFill/>
                  </a:tcPr>
                </a:tc>
                <a:tc>
                  <a:txBody>
                    <a:bodyPr/>
                    <a:lstStyle/>
                    <a:p>
                      <a:pPr algn="l" fontAlgn="ctr"/>
                      <a:endParaRPr lang="en-IN" sz="1200" b="0" i="0" u="none" strike="noStrike" dirty="0">
                        <a:solidFill>
                          <a:srgbClr val="000000"/>
                        </a:solidFill>
                        <a:effectLst/>
                        <a:latin typeface="Calibri" panose="020F0502020204030204" pitchFamily="34" charset="0"/>
                      </a:endParaRPr>
                    </a:p>
                  </a:txBody>
                  <a:tcPr marL="79490" marR="6624" marT="6624" marB="0" anchor="ctr">
                    <a:noFill/>
                  </a:tcPr>
                </a:tc>
                <a:tc>
                  <a:txBody>
                    <a:bodyPr/>
                    <a:lstStyle/>
                    <a:p>
                      <a:pPr algn="l" fontAlgn="ctr"/>
                      <a:endParaRPr lang="en-IN" sz="1200" b="0" i="0" u="none" strike="noStrike" dirty="0">
                        <a:solidFill>
                          <a:srgbClr val="000000"/>
                        </a:solidFill>
                        <a:effectLst/>
                        <a:latin typeface="Calibri" panose="020F0502020204030204" pitchFamily="34" charset="0"/>
                      </a:endParaRPr>
                    </a:p>
                  </a:txBody>
                  <a:tcPr marL="79490" marR="6624" marT="6624" marB="0" anchor="ctr">
                    <a:noFill/>
                  </a:tcPr>
                </a:tc>
                <a:tc>
                  <a:txBody>
                    <a:bodyPr/>
                    <a:lstStyle/>
                    <a:p>
                      <a:pPr algn="ctr" fontAlgn="ctr"/>
                      <a:endParaRPr lang="en-IN" sz="1200" b="0" i="0" u="none" strike="noStrike">
                        <a:solidFill>
                          <a:srgbClr val="000000"/>
                        </a:solidFill>
                        <a:effectLst/>
                        <a:latin typeface="Calibri" panose="020F0502020204030204" pitchFamily="34" charset="0"/>
                      </a:endParaRPr>
                    </a:p>
                  </a:txBody>
                  <a:tcPr marL="6624" marR="6624" marT="6624" marB="0" anchor="ctr">
                    <a:noFill/>
                  </a:tcPr>
                </a:tc>
                <a:tc>
                  <a:txBody>
                    <a:bodyPr/>
                    <a:lstStyle/>
                    <a:p>
                      <a:pPr algn="l" fontAlgn="ctr"/>
                      <a:endParaRPr lang="en-IN" sz="1200" b="0" i="0" u="none" strike="noStrike">
                        <a:solidFill>
                          <a:srgbClr val="000000"/>
                        </a:solidFill>
                        <a:effectLst/>
                        <a:latin typeface="Calibri" panose="020F0502020204030204" pitchFamily="34" charset="0"/>
                      </a:endParaRPr>
                    </a:p>
                  </a:txBody>
                  <a:tcPr marL="79490" marR="6624" marT="6624" marB="0" anchor="ctr">
                    <a:noFill/>
                  </a:tcPr>
                </a:tc>
                <a:extLst>
                  <a:ext uri="{0D108BD9-81ED-4DB2-BD59-A6C34878D82A}">
                    <a16:rowId xmlns:a16="http://schemas.microsoft.com/office/drawing/2014/main" val="10003"/>
                  </a:ext>
                </a:extLst>
              </a:tr>
              <a:tr h="359560">
                <a:tc>
                  <a:txBody>
                    <a:bodyPr/>
                    <a:lstStyle/>
                    <a:p>
                      <a:pPr algn="ctr" fontAlgn="ctr"/>
                      <a:endParaRPr lang="en-IN" sz="1200" b="0" i="0" u="none" strike="noStrike" dirty="0">
                        <a:solidFill>
                          <a:srgbClr val="000000"/>
                        </a:solidFill>
                        <a:effectLst/>
                        <a:latin typeface="Calibri" panose="020F0502020204030204" pitchFamily="34" charset="0"/>
                      </a:endParaRPr>
                    </a:p>
                  </a:txBody>
                  <a:tcPr marL="6624" marR="6624" marT="6624" marB="0" anchor="ctr">
                    <a:noFill/>
                  </a:tcPr>
                </a:tc>
                <a:tc>
                  <a:txBody>
                    <a:bodyPr/>
                    <a:lstStyle/>
                    <a:p>
                      <a:pPr algn="l" fontAlgn="ctr"/>
                      <a:endParaRPr lang="en-IN" sz="1200" b="0" i="0" u="none" strike="noStrike" dirty="0">
                        <a:solidFill>
                          <a:srgbClr val="000000"/>
                        </a:solidFill>
                        <a:effectLst/>
                        <a:latin typeface="Calibri" panose="020F0502020204030204" pitchFamily="34" charset="0"/>
                      </a:endParaRPr>
                    </a:p>
                  </a:txBody>
                  <a:tcPr marL="79490" marR="6624" marT="6624" marB="0" anchor="ctr">
                    <a:noFill/>
                  </a:tcPr>
                </a:tc>
                <a:tc>
                  <a:txBody>
                    <a:bodyPr/>
                    <a:lstStyle/>
                    <a:p>
                      <a:pPr algn="l" fontAlgn="ctr"/>
                      <a:endParaRPr lang="en-IN" sz="1200" b="0" i="0" u="none" strike="noStrike" dirty="0">
                        <a:solidFill>
                          <a:srgbClr val="000000"/>
                        </a:solidFill>
                        <a:effectLst/>
                        <a:latin typeface="Calibri" panose="020F0502020204030204" pitchFamily="34" charset="0"/>
                      </a:endParaRPr>
                    </a:p>
                  </a:txBody>
                  <a:tcPr marL="79490" marR="6624" marT="6624" marB="0" anchor="ctr">
                    <a:noFill/>
                  </a:tcPr>
                </a:tc>
                <a:tc>
                  <a:txBody>
                    <a:bodyPr/>
                    <a:lstStyle/>
                    <a:p>
                      <a:pPr algn="ctr" fontAlgn="ctr"/>
                      <a:endParaRPr lang="en-IN" sz="1200" b="0" i="0" u="none" strike="noStrike">
                        <a:solidFill>
                          <a:srgbClr val="000000"/>
                        </a:solidFill>
                        <a:effectLst/>
                        <a:latin typeface="Calibri" panose="020F0502020204030204" pitchFamily="34" charset="0"/>
                      </a:endParaRPr>
                    </a:p>
                  </a:txBody>
                  <a:tcPr marL="6624" marR="6624" marT="6624" marB="0" anchor="ctr">
                    <a:noFill/>
                  </a:tcPr>
                </a:tc>
                <a:tc>
                  <a:txBody>
                    <a:bodyPr/>
                    <a:lstStyle/>
                    <a:p>
                      <a:pPr algn="l" fontAlgn="ctr"/>
                      <a:endParaRPr lang="en-IN" sz="1200" b="0" i="0" u="none" strike="noStrike" dirty="0">
                        <a:solidFill>
                          <a:srgbClr val="000000"/>
                        </a:solidFill>
                        <a:effectLst/>
                        <a:latin typeface="Calibri" panose="020F0502020204030204" pitchFamily="34" charset="0"/>
                      </a:endParaRPr>
                    </a:p>
                  </a:txBody>
                  <a:tcPr marL="79490" marR="6624" marT="6624" marB="0" anchor="ctr">
                    <a:noFill/>
                  </a:tcPr>
                </a:tc>
                <a:extLst>
                  <a:ext uri="{0D108BD9-81ED-4DB2-BD59-A6C34878D82A}">
                    <a16:rowId xmlns:a16="http://schemas.microsoft.com/office/drawing/2014/main" val="10004"/>
                  </a:ext>
                </a:extLst>
              </a:tr>
              <a:tr h="359560">
                <a:tc>
                  <a:txBody>
                    <a:bodyPr/>
                    <a:lstStyle/>
                    <a:p>
                      <a:pPr algn="ctr" fontAlgn="ctr"/>
                      <a:endParaRPr lang="en-IN" sz="1200" b="0" i="0" u="none" strike="noStrike" dirty="0">
                        <a:solidFill>
                          <a:srgbClr val="000000"/>
                        </a:solidFill>
                        <a:effectLst/>
                        <a:latin typeface="Calibri" panose="020F0502020204030204" pitchFamily="34" charset="0"/>
                      </a:endParaRPr>
                    </a:p>
                  </a:txBody>
                  <a:tcPr marL="6624" marR="6624" marT="6624" marB="0" anchor="ctr">
                    <a:noFill/>
                  </a:tcPr>
                </a:tc>
                <a:tc>
                  <a:txBody>
                    <a:bodyPr/>
                    <a:lstStyle/>
                    <a:p>
                      <a:pPr algn="l" fontAlgn="ctr"/>
                      <a:endParaRPr lang="en-IN" sz="1200" b="0" i="0" u="none" strike="noStrike">
                        <a:solidFill>
                          <a:srgbClr val="000000"/>
                        </a:solidFill>
                        <a:effectLst/>
                        <a:latin typeface="Calibri" panose="020F0502020204030204" pitchFamily="34" charset="0"/>
                      </a:endParaRPr>
                    </a:p>
                  </a:txBody>
                  <a:tcPr marL="79490" marR="6624" marT="6624" marB="0" anchor="ctr">
                    <a:noFill/>
                  </a:tcPr>
                </a:tc>
                <a:tc>
                  <a:txBody>
                    <a:bodyPr/>
                    <a:lstStyle/>
                    <a:p>
                      <a:pPr algn="l" fontAlgn="ctr"/>
                      <a:endParaRPr lang="en-IN" sz="1200" b="0" i="0" u="none" strike="noStrike" dirty="0">
                        <a:solidFill>
                          <a:srgbClr val="000000"/>
                        </a:solidFill>
                        <a:effectLst/>
                        <a:latin typeface="Calibri" panose="020F0502020204030204" pitchFamily="34" charset="0"/>
                      </a:endParaRPr>
                    </a:p>
                  </a:txBody>
                  <a:tcPr marL="79490" marR="6624" marT="6624" marB="0" anchor="ctr">
                    <a:noFill/>
                  </a:tcPr>
                </a:tc>
                <a:tc>
                  <a:txBody>
                    <a:bodyPr/>
                    <a:lstStyle/>
                    <a:p>
                      <a:pPr algn="ctr" fontAlgn="ctr"/>
                      <a:endParaRPr lang="en-IN" sz="1200" b="0" i="0" u="none" strike="noStrike">
                        <a:solidFill>
                          <a:srgbClr val="000000"/>
                        </a:solidFill>
                        <a:effectLst/>
                        <a:latin typeface="Calibri" panose="020F0502020204030204" pitchFamily="34" charset="0"/>
                      </a:endParaRPr>
                    </a:p>
                  </a:txBody>
                  <a:tcPr marL="6624" marR="6624" marT="6624" marB="0" anchor="ctr">
                    <a:noFill/>
                  </a:tcPr>
                </a:tc>
                <a:tc>
                  <a:txBody>
                    <a:bodyPr/>
                    <a:lstStyle/>
                    <a:p>
                      <a:pPr algn="l" fontAlgn="ctr"/>
                      <a:endParaRPr lang="en-IN" sz="1200" b="0" i="0" u="none" strike="noStrike" dirty="0">
                        <a:solidFill>
                          <a:srgbClr val="000000"/>
                        </a:solidFill>
                        <a:effectLst/>
                        <a:latin typeface="Calibri" panose="020F0502020204030204" pitchFamily="34" charset="0"/>
                      </a:endParaRPr>
                    </a:p>
                  </a:txBody>
                  <a:tcPr marL="79490" marR="6624" marT="6624" marB="0" anchor="ctr">
                    <a:noFill/>
                  </a:tcPr>
                </a:tc>
                <a:extLst>
                  <a:ext uri="{0D108BD9-81ED-4DB2-BD59-A6C34878D82A}">
                    <a16:rowId xmlns:a16="http://schemas.microsoft.com/office/drawing/2014/main" val="10005"/>
                  </a:ext>
                </a:extLst>
              </a:tr>
              <a:tr h="359560">
                <a:tc>
                  <a:txBody>
                    <a:bodyPr/>
                    <a:lstStyle/>
                    <a:p>
                      <a:pPr algn="ctr" fontAlgn="ctr"/>
                      <a:endParaRPr lang="en-IN" sz="1200" b="0" i="0" u="none" strike="noStrike">
                        <a:solidFill>
                          <a:srgbClr val="000000"/>
                        </a:solidFill>
                        <a:effectLst/>
                        <a:latin typeface="Calibri" panose="020F0502020204030204" pitchFamily="34" charset="0"/>
                      </a:endParaRPr>
                    </a:p>
                  </a:txBody>
                  <a:tcPr marL="6624" marR="6624" marT="6624" marB="0" anchor="ctr">
                    <a:noFill/>
                  </a:tcPr>
                </a:tc>
                <a:tc>
                  <a:txBody>
                    <a:bodyPr/>
                    <a:lstStyle/>
                    <a:p>
                      <a:pPr algn="l" fontAlgn="ctr"/>
                      <a:endParaRPr lang="en-IN" sz="1200" b="0" i="0" u="none" strike="noStrike">
                        <a:solidFill>
                          <a:srgbClr val="000000"/>
                        </a:solidFill>
                        <a:effectLst/>
                        <a:latin typeface="Calibri" panose="020F0502020204030204" pitchFamily="34" charset="0"/>
                      </a:endParaRPr>
                    </a:p>
                  </a:txBody>
                  <a:tcPr marL="79490" marR="6624" marT="6624" marB="0" anchor="ctr">
                    <a:noFill/>
                  </a:tcPr>
                </a:tc>
                <a:tc>
                  <a:txBody>
                    <a:bodyPr/>
                    <a:lstStyle/>
                    <a:p>
                      <a:pPr algn="l" fontAlgn="ctr"/>
                      <a:endParaRPr lang="en-IN" sz="1200" b="0" i="0" u="none" strike="noStrike" dirty="0">
                        <a:solidFill>
                          <a:srgbClr val="000000"/>
                        </a:solidFill>
                        <a:effectLst/>
                        <a:latin typeface="Calibri" panose="020F0502020204030204" pitchFamily="34" charset="0"/>
                      </a:endParaRPr>
                    </a:p>
                  </a:txBody>
                  <a:tcPr marL="79490" marR="6624" marT="6624" marB="0" anchor="ctr">
                    <a:noFill/>
                  </a:tcPr>
                </a:tc>
                <a:tc>
                  <a:txBody>
                    <a:bodyPr/>
                    <a:lstStyle/>
                    <a:p>
                      <a:pPr algn="ctr" fontAlgn="ctr"/>
                      <a:endParaRPr lang="en-IN" sz="1200" b="0" i="0" u="none" strike="noStrike" dirty="0">
                        <a:solidFill>
                          <a:srgbClr val="000000"/>
                        </a:solidFill>
                        <a:effectLst/>
                        <a:latin typeface="Calibri" panose="020F0502020204030204" pitchFamily="34" charset="0"/>
                      </a:endParaRPr>
                    </a:p>
                  </a:txBody>
                  <a:tcPr marL="6624" marR="6624" marT="6624" marB="0" anchor="ctr">
                    <a:noFill/>
                  </a:tcPr>
                </a:tc>
                <a:tc>
                  <a:txBody>
                    <a:bodyPr/>
                    <a:lstStyle/>
                    <a:p>
                      <a:pPr algn="l" fontAlgn="ctr"/>
                      <a:endParaRPr lang="en-IN" sz="1200" b="0" i="0" u="none" strike="noStrike">
                        <a:solidFill>
                          <a:srgbClr val="000000"/>
                        </a:solidFill>
                        <a:effectLst/>
                        <a:latin typeface="Calibri" panose="020F0502020204030204" pitchFamily="34" charset="0"/>
                      </a:endParaRPr>
                    </a:p>
                  </a:txBody>
                  <a:tcPr marL="79490" marR="6624" marT="6624" marB="0" anchor="ctr">
                    <a:noFill/>
                  </a:tcPr>
                </a:tc>
                <a:extLst>
                  <a:ext uri="{0D108BD9-81ED-4DB2-BD59-A6C34878D82A}">
                    <a16:rowId xmlns:a16="http://schemas.microsoft.com/office/drawing/2014/main" val="10006"/>
                  </a:ext>
                </a:extLst>
              </a:tr>
              <a:tr h="359560">
                <a:tc>
                  <a:txBody>
                    <a:bodyPr/>
                    <a:lstStyle/>
                    <a:p>
                      <a:pPr algn="ctr" fontAlgn="ctr"/>
                      <a:endParaRPr lang="en-IN" sz="1200" b="0" i="0" u="none" strike="noStrike">
                        <a:solidFill>
                          <a:srgbClr val="000000"/>
                        </a:solidFill>
                        <a:effectLst/>
                        <a:latin typeface="Calibri" panose="020F0502020204030204" pitchFamily="34" charset="0"/>
                      </a:endParaRPr>
                    </a:p>
                  </a:txBody>
                  <a:tcPr marL="6624" marR="6624" marT="6624" marB="0" anchor="ctr">
                    <a:noFill/>
                  </a:tcPr>
                </a:tc>
                <a:tc>
                  <a:txBody>
                    <a:bodyPr/>
                    <a:lstStyle/>
                    <a:p>
                      <a:pPr algn="l" fontAlgn="ctr"/>
                      <a:endParaRPr lang="en-IN" sz="1200" b="0" i="0" u="none" strike="noStrike">
                        <a:solidFill>
                          <a:srgbClr val="000000"/>
                        </a:solidFill>
                        <a:effectLst/>
                        <a:latin typeface="Calibri" panose="020F0502020204030204" pitchFamily="34" charset="0"/>
                      </a:endParaRPr>
                    </a:p>
                  </a:txBody>
                  <a:tcPr marL="79490" marR="6624" marT="6624" marB="0" anchor="ctr">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IN" sz="1200" b="1" dirty="0"/>
                    </a:p>
                  </a:txBody>
                  <a:tcPr marL="79490" marR="6624" marT="6624" marB="0" anchor="ctr">
                    <a:noFill/>
                  </a:tcPr>
                </a:tc>
                <a:tc>
                  <a:txBody>
                    <a:bodyPr/>
                    <a:lstStyle/>
                    <a:p>
                      <a:pPr algn="ctr" fontAlgn="ctr"/>
                      <a:endParaRPr lang="en-IN" sz="1200" b="0" i="0" u="none" strike="noStrike">
                        <a:solidFill>
                          <a:srgbClr val="000000"/>
                        </a:solidFill>
                        <a:effectLst/>
                        <a:latin typeface="Calibri" panose="020F0502020204030204" pitchFamily="34" charset="0"/>
                      </a:endParaRPr>
                    </a:p>
                  </a:txBody>
                  <a:tcPr marL="6624" marR="6624" marT="6624" marB="0" anchor="ctr">
                    <a:noFill/>
                  </a:tcPr>
                </a:tc>
                <a:tc>
                  <a:txBody>
                    <a:bodyPr/>
                    <a:lstStyle/>
                    <a:p>
                      <a:pPr algn="l" fontAlgn="ctr"/>
                      <a:endParaRPr lang="en-IN" sz="1200" b="0" i="0" u="none" strike="noStrike">
                        <a:solidFill>
                          <a:srgbClr val="000000"/>
                        </a:solidFill>
                        <a:effectLst/>
                        <a:latin typeface="Calibri" panose="020F0502020204030204" pitchFamily="34" charset="0"/>
                      </a:endParaRPr>
                    </a:p>
                  </a:txBody>
                  <a:tcPr marL="79490" marR="6624" marT="6624" marB="0" anchor="ctr">
                    <a:noFill/>
                  </a:tcPr>
                </a:tc>
                <a:extLst>
                  <a:ext uri="{0D108BD9-81ED-4DB2-BD59-A6C34878D82A}">
                    <a16:rowId xmlns:a16="http://schemas.microsoft.com/office/drawing/2014/main" val="10007"/>
                  </a:ext>
                </a:extLst>
              </a:tr>
              <a:tr h="359560">
                <a:tc>
                  <a:txBody>
                    <a:bodyPr/>
                    <a:lstStyle/>
                    <a:p>
                      <a:pPr algn="ctr" fontAlgn="ctr"/>
                      <a:endParaRPr lang="en-IN" sz="1200" b="0" i="0" u="none" strike="noStrike">
                        <a:solidFill>
                          <a:srgbClr val="000000"/>
                        </a:solidFill>
                        <a:effectLst/>
                        <a:latin typeface="Calibri" panose="020F0502020204030204" pitchFamily="34" charset="0"/>
                      </a:endParaRPr>
                    </a:p>
                  </a:txBody>
                  <a:tcPr marL="6624" marR="6624" marT="6624" marB="0" anchor="ctr">
                    <a:noFill/>
                  </a:tcPr>
                </a:tc>
                <a:tc>
                  <a:txBody>
                    <a:bodyPr/>
                    <a:lstStyle/>
                    <a:p>
                      <a:pPr algn="l" fontAlgn="ctr"/>
                      <a:endParaRPr lang="en-IN" sz="1200" b="0" i="0" u="none" strike="noStrike">
                        <a:solidFill>
                          <a:srgbClr val="000000"/>
                        </a:solidFill>
                        <a:effectLst/>
                        <a:latin typeface="Calibri" panose="020F0502020204030204" pitchFamily="34" charset="0"/>
                      </a:endParaRPr>
                    </a:p>
                  </a:txBody>
                  <a:tcPr marL="79490" marR="6624" marT="6624" marB="0" anchor="ctr">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IN" sz="1200" b="1" dirty="0"/>
                    </a:p>
                  </a:txBody>
                  <a:tcPr marL="79490" marR="6624" marT="6624" marB="0" anchor="ctr">
                    <a:noFill/>
                  </a:tcPr>
                </a:tc>
                <a:tc>
                  <a:txBody>
                    <a:bodyPr/>
                    <a:lstStyle/>
                    <a:p>
                      <a:pPr algn="ctr" fontAlgn="ctr"/>
                      <a:endParaRPr lang="en-IN" sz="1200" b="0" i="0" u="none" strike="noStrike" dirty="0">
                        <a:solidFill>
                          <a:srgbClr val="000000"/>
                        </a:solidFill>
                        <a:effectLst/>
                        <a:latin typeface="Calibri" panose="020F0502020204030204" pitchFamily="34" charset="0"/>
                      </a:endParaRPr>
                    </a:p>
                  </a:txBody>
                  <a:tcPr marL="6624" marR="6624" marT="6624" marB="0" anchor="ctr">
                    <a:noFill/>
                  </a:tcPr>
                </a:tc>
                <a:tc>
                  <a:txBody>
                    <a:bodyPr/>
                    <a:lstStyle/>
                    <a:p>
                      <a:pPr algn="l" fontAlgn="ctr"/>
                      <a:endParaRPr lang="en-IN" sz="1200" b="0" i="0" u="none" strike="noStrike">
                        <a:solidFill>
                          <a:srgbClr val="000000"/>
                        </a:solidFill>
                        <a:effectLst/>
                        <a:latin typeface="Calibri" panose="020F0502020204030204" pitchFamily="34" charset="0"/>
                      </a:endParaRPr>
                    </a:p>
                  </a:txBody>
                  <a:tcPr marL="79490" marR="6624" marT="6624" marB="0" anchor="ctr">
                    <a:noFill/>
                  </a:tcPr>
                </a:tc>
                <a:extLst>
                  <a:ext uri="{0D108BD9-81ED-4DB2-BD59-A6C34878D82A}">
                    <a16:rowId xmlns:a16="http://schemas.microsoft.com/office/drawing/2014/main" val="10008"/>
                  </a:ext>
                </a:extLst>
              </a:tr>
              <a:tr h="359560">
                <a:tc>
                  <a:txBody>
                    <a:bodyPr/>
                    <a:lstStyle/>
                    <a:p>
                      <a:pPr algn="ctr" fontAlgn="ctr"/>
                      <a:endParaRPr lang="en-IN" sz="1200" b="0" i="0" u="none" strike="noStrike" dirty="0">
                        <a:solidFill>
                          <a:srgbClr val="000000"/>
                        </a:solidFill>
                        <a:effectLst/>
                        <a:latin typeface="Calibri" panose="020F0502020204030204" pitchFamily="34" charset="0"/>
                      </a:endParaRPr>
                    </a:p>
                  </a:txBody>
                  <a:tcPr marL="6624" marR="6624" marT="6624" marB="0" anchor="ctr">
                    <a:noFill/>
                  </a:tcPr>
                </a:tc>
                <a:tc>
                  <a:txBody>
                    <a:bodyPr/>
                    <a:lstStyle/>
                    <a:p>
                      <a:pPr algn="l" fontAlgn="ctr"/>
                      <a:endParaRPr lang="en-IN" sz="1200" b="0" i="0" u="none" strike="noStrike">
                        <a:solidFill>
                          <a:srgbClr val="000000"/>
                        </a:solidFill>
                        <a:effectLst/>
                        <a:latin typeface="Calibri" panose="020F0502020204030204" pitchFamily="34" charset="0"/>
                      </a:endParaRPr>
                    </a:p>
                  </a:txBody>
                  <a:tcPr marL="79490" marR="6624" marT="6624" marB="0" anchor="ctr">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IN" sz="1200" b="1" dirty="0"/>
                    </a:p>
                  </a:txBody>
                  <a:tcPr marL="79490" marR="6624" marT="6624" marB="0" anchor="ctr">
                    <a:noFill/>
                  </a:tcPr>
                </a:tc>
                <a:tc>
                  <a:txBody>
                    <a:bodyPr/>
                    <a:lstStyle/>
                    <a:p>
                      <a:pPr algn="ctr" fontAlgn="ctr"/>
                      <a:endParaRPr lang="en-IN" sz="1200" b="0" i="0" u="none" strike="noStrike">
                        <a:solidFill>
                          <a:srgbClr val="000000"/>
                        </a:solidFill>
                        <a:effectLst/>
                        <a:latin typeface="Calibri" panose="020F0502020204030204" pitchFamily="34" charset="0"/>
                      </a:endParaRPr>
                    </a:p>
                  </a:txBody>
                  <a:tcPr marL="6624" marR="6624" marT="6624" marB="0" anchor="ctr">
                    <a:noFill/>
                  </a:tcPr>
                </a:tc>
                <a:tc>
                  <a:txBody>
                    <a:bodyPr/>
                    <a:lstStyle/>
                    <a:p>
                      <a:pPr algn="l" fontAlgn="ctr"/>
                      <a:endParaRPr lang="en-IN" sz="1200" b="0" i="0" u="none" strike="noStrike" dirty="0">
                        <a:solidFill>
                          <a:srgbClr val="000000"/>
                        </a:solidFill>
                        <a:effectLst/>
                        <a:latin typeface="Calibri" panose="020F0502020204030204" pitchFamily="34" charset="0"/>
                      </a:endParaRPr>
                    </a:p>
                  </a:txBody>
                  <a:tcPr marL="79490" marR="6624" marT="6624" marB="0" anchor="ctr">
                    <a:noFill/>
                  </a:tcPr>
                </a:tc>
                <a:extLst>
                  <a:ext uri="{0D108BD9-81ED-4DB2-BD59-A6C34878D82A}">
                    <a16:rowId xmlns:a16="http://schemas.microsoft.com/office/drawing/2014/main" val="10011"/>
                  </a:ext>
                </a:extLst>
              </a:tr>
              <a:tr h="443227">
                <a:tc>
                  <a:txBody>
                    <a:bodyPr/>
                    <a:lstStyle/>
                    <a:p>
                      <a:pPr algn="ctr" fontAlgn="ctr"/>
                      <a:endParaRPr lang="en-IN" sz="1200" b="0" i="0" u="none" strike="noStrike" dirty="0">
                        <a:solidFill>
                          <a:srgbClr val="000000"/>
                        </a:solidFill>
                        <a:effectLst/>
                        <a:latin typeface="Calibri" panose="020F0502020204030204" pitchFamily="34" charset="0"/>
                      </a:endParaRPr>
                    </a:p>
                  </a:txBody>
                  <a:tcPr marL="6624" marR="6624" marT="6624" marB="0" anchor="ctr">
                    <a:noFill/>
                  </a:tcPr>
                </a:tc>
                <a:tc>
                  <a:txBody>
                    <a:bodyPr/>
                    <a:lstStyle/>
                    <a:p>
                      <a:pPr algn="l" fontAlgn="ctr"/>
                      <a:endParaRPr lang="en-IN" sz="1200" b="0" i="0" u="none" strike="noStrike">
                        <a:solidFill>
                          <a:srgbClr val="000000"/>
                        </a:solidFill>
                        <a:effectLst/>
                        <a:latin typeface="Calibri" panose="020F0502020204030204" pitchFamily="34" charset="0"/>
                      </a:endParaRPr>
                    </a:p>
                  </a:txBody>
                  <a:tcPr marL="79490" marR="6624" marT="6624" marB="0" anchor="ctr">
                    <a:noFill/>
                  </a:tcP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endParaRPr lang="en-IN" sz="1200" b="1" dirty="0"/>
                    </a:p>
                  </a:txBody>
                  <a:tcPr marL="79490" marR="6624" marT="6624" marB="0" anchor="ctr">
                    <a:noFill/>
                  </a:tcPr>
                </a:tc>
                <a:tc>
                  <a:txBody>
                    <a:bodyPr/>
                    <a:lstStyle/>
                    <a:p>
                      <a:pPr algn="ctr" fontAlgn="ctr"/>
                      <a:endParaRPr lang="en-IN" sz="1200" b="0" i="0" u="none" strike="noStrike" dirty="0">
                        <a:solidFill>
                          <a:srgbClr val="000000"/>
                        </a:solidFill>
                        <a:effectLst/>
                        <a:latin typeface="Calibri" panose="020F0502020204030204" pitchFamily="34" charset="0"/>
                      </a:endParaRPr>
                    </a:p>
                  </a:txBody>
                  <a:tcPr marL="6624" marR="6624" marT="6624" marB="0" anchor="ctr">
                    <a:noFill/>
                  </a:tcPr>
                </a:tc>
                <a:tc>
                  <a:txBody>
                    <a:bodyPr/>
                    <a:lstStyle/>
                    <a:p>
                      <a:pPr algn="l" fontAlgn="ctr"/>
                      <a:endParaRPr lang="en-IN" sz="1200" b="0" i="0" u="none" strike="noStrike" dirty="0">
                        <a:solidFill>
                          <a:srgbClr val="000000"/>
                        </a:solidFill>
                        <a:effectLst/>
                        <a:latin typeface="Calibri" panose="020F0502020204030204" pitchFamily="34" charset="0"/>
                      </a:endParaRPr>
                    </a:p>
                  </a:txBody>
                  <a:tcPr marL="79490" marR="6624" marT="6624" marB="0" anchor="ctr">
                    <a:noFill/>
                  </a:tcP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2174082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937" y="341636"/>
            <a:ext cx="8249267"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IN" sz="2800" b="1" dirty="0">
                <a:solidFill>
                  <a:srgbClr val="002060"/>
                </a:solidFill>
              </a:rPr>
              <a:t>Escalation Matrix</a:t>
            </a:r>
          </a:p>
        </p:txBody>
      </p:sp>
      <p:sp>
        <p:nvSpPr>
          <p:cNvPr id="3" name="TextBox 2"/>
          <p:cNvSpPr txBox="1"/>
          <p:nvPr/>
        </p:nvSpPr>
        <p:spPr>
          <a:xfrm>
            <a:off x="3136900" y="1602765"/>
            <a:ext cx="3009900" cy="523220"/>
          </a:xfrm>
          <a:prstGeom prst="rect">
            <a:avLst/>
          </a:prstGeom>
          <a:solidFill>
            <a:schemeClr val="accent5">
              <a:lumMod val="40000"/>
              <a:lumOff val="60000"/>
            </a:schemeClr>
          </a:solidFill>
          <a:ln>
            <a:solidFill>
              <a:srgbClr val="0070C0"/>
            </a:solidFill>
          </a:ln>
        </p:spPr>
        <p:txBody>
          <a:bodyPr wrap="square" rtlCol="0">
            <a:spAutoFit/>
          </a:bodyPr>
          <a:lstStyle/>
          <a:p>
            <a:pPr algn="ctr"/>
            <a:r>
              <a:rPr lang="en-IN" sz="1600" b="1" dirty="0"/>
              <a:t>AFZAL HASAN</a:t>
            </a:r>
          </a:p>
          <a:p>
            <a:pPr algn="ctr"/>
            <a:r>
              <a:rPr lang="en-IN" sz="1200" b="1" dirty="0"/>
              <a:t>(Director)</a:t>
            </a:r>
          </a:p>
        </p:txBody>
      </p:sp>
      <p:sp>
        <p:nvSpPr>
          <p:cNvPr id="130" name="TextBox 129"/>
          <p:cNvSpPr txBox="1"/>
          <p:nvPr/>
        </p:nvSpPr>
        <p:spPr>
          <a:xfrm>
            <a:off x="3298019" y="5295900"/>
            <a:ext cx="2653375" cy="261610"/>
          </a:xfrm>
          <a:prstGeom prst="rect">
            <a:avLst/>
          </a:prstGeom>
          <a:solidFill>
            <a:schemeClr val="accent4">
              <a:lumMod val="20000"/>
              <a:lumOff val="80000"/>
            </a:schemeClr>
          </a:solidFill>
          <a:ln>
            <a:solidFill>
              <a:srgbClr val="0070C0"/>
            </a:solidFill>
          </a:ln>
        </p:spPr>
        <p:txBody>
          <a:bodyPr wrap="square" rtlCol="0">
            <a:spAutoFit/>
          </a:bodyPr>
          <a:lstStyle/>
          <a:p>
            <a:pPr algn="ctr"/>
            <a:r>
              <a:rPr lang="en-IN" sz="1100" b="1" dirty="0"/>
              <a:t>MANAGER </a:t>
            </a:r>
          </a:p>
        </p:txBody>
      </p:sp>
      <p:cxnSp>
        <p:nvCxnSpPr>
          <p:cNvPr id="204" name="Straight Connector 203"/>
          <p:cNvCxnSpPr/>
          <p:nvPr/>
        </p:nvCxnSpPr>
        <p:spPr>
          <a:xfrm flipV="1">
            <a:off x="142657" y="4703822"/>
            <a:ext cx="8807570" cy="11504"/>
          </a:xfrm>
          <a:prstGeom prst="line">
            <a:avLst/>
          </a:prstGeom>
          <a:ln>
            <a:solidFill>
              <a:srgbClr val="FF0000"/>
            </a:solidFill>
            <a:prstDash val="lgDashDotDot"/>
          </a:ln>
        </p:spPr>
        <p:style>
          <a:lnRef idx="1">
            <a:schemeClr val="accent1"/>
          </a:lnRef>
          <a:fillRef idx="0">
            <a:schemeClr val="accent1"/>
          </a:fillRef>
          <a:effectRef idx="0">
            <a:schemeClr val="accent1"/>
          </a:effectRef>
          <a:fontRef idx="minor">
            <a:schemeClr val="tx1"/>
          </a:fontRef>
        </p:style>
      </p:cxnSp>
      <p:cxnSp>
        <p:nvCxnSpPr>
          <p:cNvPr id="211" name="Straight Arrow Connector 210"/>
          <p:cNvCxnSpPr/>
          <p:nvPr/>
        </p:nvCxnSpPr>
        <p:spPr>
          <a:xfrm flipH="1">
            <a:off x="7256767" y="1798222"/>
            <a:ext cx="32334" cy="2042598"/>
          </a:xfrm>
          <a:prstGeom prst="straightConnector1">
            <a:avLst/>
          </a:prstGeom>
          <a:ln w="38100">
            <a:solidFill>
              <a:srgbClr val="00206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3" name="Straight Arrow Connector 212"/>
          <p:cNvCxnSpPr>
            <a:cxnSpLocks/>
          </p:cNvCxnSpPr>
          <p:nvPr/>
        </p:nvCxnSpPr>
        <p:spPr>
          <a:xfrm>
            <a:off x="4572000" y="4133423"/>
            <a:ext cx="770525" cy="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18" name="TextBox 217"/>
          <p:cNvSpPr txBox="1"/>
          <p:nvPr/>
        </p:nvSpPr>
        <p:spPr>
          <a:xfrm>
            <a:off x="7844270" y="4839054"/>
            <a:ext cx="555170" cy="246221"/>
          </a:xfrm>
          <a:prstGeom prst="rect">
            <a:avLst/>
          </a:prstGeom>
          <a:noFill/>
        </p:spPr>
        <p:txBody>
          <a:bodyPr wrap="square" rtlCol="0">
            <a:spAutoFit/>
          </a:bodyPr>
          <a:lstStyle/>
          <a:p>
            <a:r>
              <a:rPr lang="en-IN" sz="1000" dirty="0"/>
              <a:t>At Site</a:t>
            </a:r>
          </a:p>
        </p:txBody>
      </p:sp>
      <p:sp>
        <p:nvSpPr>
          <p:cNvPr id="101" name="TextBox 100"/>
          <p:cNvSpPr txBox="1"/>
          <p:nvPr/>
        </p:nvSpPr>
        <p:spPr>
          <a:xfrm>
            <a:off x="5444122" y="3840820"/>
            <a:ext cx="2136042" cy="769441"/>
          </a:xfrm>
          <a:prstGeom prst="rect">
            <a:avLst/>
          </a:prstGeom>
          <a:solidFill>
            <a:schemeClr val="accent4">
              <a:lumMod val="20000"/>
              <a:lumOff val="80000"/>
            </a:schemeClr>
          </a:solidFill>
          <a:ln>
            <a:solidFill>
              <a:srgbClr val="0070C0"/>
            </a:solidFill>
          </a:ln>
        </p:spPr>
        <p:txBody>
          <a:bodyPr wrap="square" rtlCol="0">
            <a:spAutoFit/>
          </a:bodyPr>
          <a:lstStyle/>
          <a:p>
            <a:pPr algn="ctr"/>
            <a:r>
              <a:rPr lang="en-IN" sz="1100" b="1" dirty="0"/>
              <a:t>PLANNING</a:t>
            </a:r>
          </a:p>
          <a:p>
            <a:pPr algn="ctr"/>
            <a:r>
              <a:rPr lang="en-IN" sz="1100" b="1" dirty="0"/>
              <a:t> &amp; COORDINATION</a:t>
            </a:r>
          </a:p>
          <a:p>
            <a:pPr algn="ctr"/>
            <a:r>
              <a:rPr lang="en-IN" sz="1100" b="1" dirty="0"/>
              <a:t>Mr Shamim Ahmad (Director Project)</a:t>
            </a:r>
          </a:p>
        </p:txBody>
      </p:sp>
      <p:cxnSp>
        <p:nvCxnSpPr>
          <p:cNvPr id="96" name="Straight Arrow Connector 95"/>
          <p:cNvCxnSpPr>
            <a:stCxn id="130" idx="0"/>
            <a:endCxn id="3" idx="2"/>
          </p:cNvCxnSpPr>
          <p:nvPr/>
        </p:nvCxnSpPr>
        <p:spPr>
          <a:xfrm rot="5400000" flipH="1" flipV="1">
            <a:off x="3048321" y="3702372"/>
            <a:ext cx="3169915" cy="17143"/>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H="1" flipV="1">
            <a:off x="6146800" y="1798222"/>
            <a:ext cx="1142300" cy="2540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p:nvPr/>
        </p:nvCxnSpPr>
        <p:spPr>
          <a:xfrm flipV="1">
            <a:off x="4610765" y="5579642"/>
            <a:ext cx="0" cy="419392"/>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90" name="TextBox 89"/>
          <p:cNvSpPr txBox="1"/>
          <p:nvPr/>
        </p:nvSpPr>
        <p:spPr>
          <a:xfrm>
            <a:off x="7870301" y="4336180"/>
            <a:ext cx="653136" cy="246221"/>
          </a:xfrm>
          <a:prstGeom prst="rect">
            <a:avLst/>
          </a:prstGeom>
          <a:noFill/>
        </p:spPr>
        <p:txBody>
          <a:bodyPr wrap="square" rtlCol="0">
            <a:spAutoFit/>
          </a:bodyPr>
          <a:lstStyle/>
          <a:p>
            <a:r>
              <a:rPr lang="en-IN" sz="1000" dirty="0"/>
              <a:t>At Office</a:t>
            </a:r>
          </a:p>
        </p:txBody>
      </p:sp>
      <p:sp>
        <p:nvSpPr>
          <p:cNvPr id="93" name="TextBox 92"/>
          <p:cNvSpPr txBox="1"/>
          <p:nvPr/>
        </p:nvSpPr>
        <p:spPr>
          <a:xfrm>
            <a:off x="7681761" y="4524908"/>
            <a:ext cx="405700" cy="369332"/>
          </a:xfrm>
          <a:prstGeom prst="rect">
            <a:avLst/>
          </a:prstGeom>
          <a:noFill/>
        </p:spPr>
        <p:txBody>
          <a:bodyPr wrap="square" rtlCol="0">
            <a:spAutoFit/>
          </a:bodyPr>
          <a:lstStyle/>
          <a:p>
            <a:r>
              <a:rPr lang="en-IN" dirty="0">
                <a:solidFill>
                  <a:srgbClr val="FF0000"/>
                </a:solidFill>
              </a:rPr>
              <a:t>X</a:t>
            </a:r>
          </a:p>
        </p:txBody>
      </p:sp>
      <p:cxnSp>
        <p:nvCxnSpPr>
          <p:cNvPr id="94" name="Straight Arrow Connector 93"/>
          <p:cNvCxnSpPr>
            <a:endCxn id="218" idx="1"/>
          </p:cNvCxnSpPr>
          <p:nvPr/>
        </p:nvCxnSpPr>
        <p:spPr>
          <a:xfrm>
            <a:off x="7844270" y="4738428"/>
            <a:ext cx="0" cy="22373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p:cNvCxnSpPr/>
          <p:nvPr/>
        </p:nvCxnSpPr>
        <p:spPr>
          <a:xfrm flipV="1">
            <a:off x="7844270" y="4469104"/>
            <a:ext cx="15689" cy="24622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909773" y="3941063"/>
            <a:ext cx="871268" cy="276999"/>
          </a:xfrm>
          <a:prstGeom prst="rect">
            <a:avLst/>
          </a:prstGeom>
          <a:noFill/>
        </p:spPr>
        <p:txBody>
          <a:bodyPr wrap="square" rtlCol="0">
            <a:spAutoFit/>
          </a:bodyPr>
          <a:lstStyle/>
          <a:p>
            <a:r>
              <a:rPr lang="en-IN" sz="1200" dirty="0">
                <a:solidFill>
                  <a:srgbClr val="7030A0"/>
                </a:solidFill>
                <a:latin typeface="Arial" panose="020B0604020202020204" pitchFamily="34" charset="0"/>
                <a:cs typeface="Arial" panose="020B0604020202020204" pitchFamily="34" charset="0"/>
              </a:rPr>
              <a:t>2</a:t>
            </a:r>
            <a:r>
              <a:rPr lang="en-IN" sz="1200" baseline="30000" dirty="0">
                <a:solidFill>
                  <a:srgbClr val="7030A0"/>
                </a:solidFill>
                <a:latin typeface="Arial" panose="020B0604020202020204" pitchFamily="34" charset="0"/>
                <a:cs typeface="Arial" panose="020B0604020202020204" pitchFamily="34" charset="0"/>
              </a:rPr>
              <a:t>nd</a:t>
            </a:r>
            <a:r>
              <a:rPr lang="en-IN" sz="1200" dirty="0">
                <a:solidFill>
                  <a:srgbClr val="7030A0"/>
                </a:solidFill>
                <a:latin typeface="Arial" panose="020B0604020202020204" pitchFamily="34" charset="0"/>
                <a:cs typeface="Arial" panose="020B0604020202020204" pitchFamily="34" charset="0"/>
              </a:rPr>
              <a:t> Level</a:t>
            </a:r>
          </a:p>
        </p:txBody>
      </p:sp>
      <p:sp>
        <p:nvSpPr>
          <p:cNvPr id="22" name="TextBox 21"/>
          <p:cNvSpPr txBox="1"/>
          <p:nvPr/>
        </p:nvSpPr>
        <p:spPr>
          <a:xfrm>
            <a:off x="937404" y="5354131"/>
            <a:ext cx="871268" cy="276999"/>
          </a:xfrm>
          <a:prstGeom prst="rect">
            <a:avLst/>
          </a:prstGeom>
          <a:noFill/>
        </p:spPr>
        <p:txBody>
          <a:bodyPr wrap="square" rtlCol="0">
            <a:spAutoFit/>
          </a:bodyPr>
          <a:lstStyle/>
          <a:p>
            <a:r>
              <a:rPr lang="en-IN" sz="1200" dirty="0">
                <a:solidFill>
                  <a:srgbClr val="7030A0"/>
                </a:solidFill>
                <a:latin typeface="Arial" panose="020B0604020202020204" pitchFamily="34" charset="0"/>
                <a:cs typeface="Arial" panose="020B0604020202020204" pitchFamily="34" charset="0"/>
              </a:rPr>
              <a:t>1</a:t>
            </a:r>
            <a:r>
              <a:rPr lang="en-IN" sz="1200" baseline="30000" dirty="0">
                <a:solidFill>
                  <a:srgbClr val="7030A0"/>
                </a:solidFill>
                <a:latin typeface="Arial" panose="020B0604020202020204" pitchFamily="34" charset="0"/>
                <a:cs typeface="Arial" panose="020B0604020202020204" pitchFamily="34" charset="0"/>
              </a:rPr>
              <a:t>st</a:t>
            </a:r>
            <a:r>
              <a:rPr lang="en-IN" sz="1200" dirty="0">
                <a:solidFill>
                  <a:srgbClr val="7030A0"/>
                </a:solidFill>
                <a:latin typeface="Arial" panose="020B0604020202020204" pitchFamily="34" charset="0"/>
                <a:cs typeface="Arial" panose="020B0604020202020204" pitchFamily="34" charset="0"/>
              </a:rPr>
              <a:t> Level</a:t>
            </a:r>
          </a:p>
        </p:txBody>
      </p:sp>
      <p:sp>
        <p:nvSpPr>
          <p:cNvPr id="24" name="TextBox 23"/>
          <p:cNvSpPr txBox="1"/>
          <p:nvPr/>
        </p:nvSpPr>
        <p:spPr>
          <a:xfrm>
            <a:off x="906102" y="1760379"/>
            <a:ext cx="871268" cy="276999"/>
          </a:xfrm>
          <a:prstGeom prst="rect">
            <a:avLst/>
          </a:prstGeom>
          <a:noFill/>
        </p:spPr>
        <p:txBody>
          <a:bodyPr wrap="square" rtlCol="0">
            <a:spAutoFit/>
          </a:bodyPr>
          <a:lstStyle/>
          <a:p>
            <a:r>
              <a:rPr lang="en-IN" sz="1200" dirty="0">
                <a:solidFill>
                  <a:srgbClr val="7030A0"/>
                </a:solidFill>
                <a:latin typeface="Arial" panose="020B0604020202020204" pitchFamily="34" charset="0"/>
                <a:cs typeface="Arial" panose="020B0604020202020204" pitchFamily="34" charset="0"/>
              </a:rPr>
              <a:t>3</a:t>
            </a:r>
            <a:r>
              <a:rPr lang="en-IN" sz="1200" baseline="30000" dirty="0">
                <a:solidFill>
                  <a:srgbClr val="7030A0"/>
                </a:solidFill>
                <a:latin typeface="Arial" panose="020B0604020202020204" pitchFamily="34" charset="0"/>
                <a:cs typeface="Arial" panose="020B0604020202020204" pitchFamily="34" charset="0"/>
              </a:rPr>
              <a:t>rd</a:t>
            </a:r>
            <a:r>
              <a:rPr lang="en-IN" sz="1200" dirty="0">
                <a:solidFill>
                  <a:srgbClr val="7030A0"/>
                </a:solidFill>
                <a:latin typeface="Arial" panose="020B0604020202020204" pitchFamily="34" charset="0"/>
                <a:cs typeface="Arial" panose="020B0604020202020204" pitchFamily="34" charset="0"/>
              </a:rPr>
              <a:t>   Level</a:t>
            </a:r>
          </a:p>
        </p:txBody>
      </p:sp>
    </p:spTree>
    <p:extLst>
      <p:ext uri="{BB962C8B-B14F-4D97-AF65-F5344CB8AC3E}">
        <p14:creationId xmlns:p14="http://schemas.microsoft.com/office/powerpoint/2010/main" val="227124410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9152974-FF9A-350E-B8ED-A09D8668C00E}"/>
              </a:ext>
            </a:extLst>
          </p:cNvPr>
          <p:cNvSpPr>
            <a:spLocks noGrp="1"/>
          </p:cNvSpPr>
          <p:nvPr>
            <p:ph type="subTitle" idx="1"/>
          </p:nvPr>
        </p:nvSpPr>
        <p:spPr/>
        <p:txBody>
          <a:bodyPr/>
          <a:lstStyle/>
          <a:p>
            <a:endParaRPr lang="en-IN" dirty="0"/>
          </a:p>
        </p:txBody>
      </p:sp>
      <p:sp>
        <p:nvSpPr>
          <p:cNvPr id="3" name="Title 2">
            <a:extLst>
              <a:ext uri="{FF2B5EF4-FFF2-40B4-BE49-F238E27FC236}">
                <a16:creationId xmlns:a16="http://schemas.microsoft.com/office/drawing/2014/main" id="{06235D7F-F5D8-0E19-CE3D-921F5EEB4762}"/>
              </a:ext>
            </a:extLst>
          </p:cNvPr>
          <p:cNvSpPr>
            <a:spLocks noGrp="1"/>
          </p:cNvSpPr>
          <p:nvPr>
            <p:ph type="ctrTitle"/>
          </p:nvPr>
        </p:nvSpPr>
        <p:spPr/>
        <p:txBody>
          <a:bodyPr/>
          <a:lstStyle/>
          <a:p>
            <a:r>
              <a:rPr lang="en-US" dirty="0"/>
              <a:t>THANK YOU</a:t>
            </a:r>
            <a:endParaRPr lang="en-IN" dirty="0"/>
          </a:p>
        </p:txBody>
      </p:sp>
      <p:pic>
        <p:nvPicPr>
          <p:cNvPr id="5" name="Picture 4">
            <a:extLst>
              <a:ext uri="{FF2B5EF4-FFF2-40B4-BE49-F238E27FC236}">
                <a16:creationId xmlns:a16="http://schemas.microsoft.com/office/drawing/2014/main" id="{E0795F75-9BE4-4083-3EA3-C07D143C87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1" y="3200400"/>
            <a:ext cx="6054686" cy="1600200"/>
          </a:xfrm>
          <a:prstGeom prst="rect">
            <a:avLst/>
          </a:prstGeom>
        </p:spPr>
      </p:pic>
    </p:spTree>
    <p:extLst>
      <p:ext uri="{BB962C8B-B14F-4D97-AF65-F5344CB8AC3E}">
        <p14:creationId xmlns:p14="http://schemas.microsoft.com/office/powerpoint/2010/main" val="2412142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6A9D4E-8B2C-4046-A104-2E85F4C7F981}"/>
              </a:ext>
            </a:extLst>
          </p:cNvPr>
          <p:cNvGraphicFramePr>
            <a:graphicFrameLocks noChangeAspect="1"/>
          </p:cNvGraphicFramePr>
          <p:nvPr>
            <p:custDataLst>
              <p:tags r:id="rId1"/>
            </p:custData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3" imgW="360" imgH="360" progId="">
                  <p:embed/>
                </p:oleObj>
              </mc:Choice>
              <mc:Fallback>
                <p:oleObj name="think-cell Slide" r:id="rId3" imgW="360" imgH="360" progId="">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1" y="1588"/>
                        <a:ext cx="1191"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 name="Rectangle 83">
            <a:extLst>
              <a:ext uri="{FF2B5EF4-FFF2-40B4-BE49-F238E27FC236}">
                <a16:creationId xmlns:a16="http://schemas.microsoft.com/office/drawing/2014/main" id="{990E1E89-44C9-4B8E-BBD9-4091CD846555}"/>
              </a:ext>
            </a:extLst>
          </p:cNvPr>
          <p:cNvSpPr/>
          <p:nvPr/>
        </p:nvSpPr>
        <p:spPr>
          <a:xfrm>
            <a:off x="6457950" y="849086"/>
            <a:ext cx="2620736" cy="48332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6DE56479-5649-4344-B558-0B9BB4E28D71}"/>
              </a:ext>
            </a:extLst>
          </p:cNvPr>
          <p:cNvSpPr txBox="1"/>
          <p:nvPr/>
        </p:nvSpPr>
        <p:spPr>
          <a:xfrm>
            <a:off x="6454875" y="485023"/>
            <a:ext cx="2689125" cy="6513322"/>
          </a:xfrm>
          <a:prstGeom prst="rect">
            <a:avLst/>
          </a:prstGeom>
          <a:noFill/>
          <a:ln>
            <a:noFill/>
          </a:ln>
        </p:spPr>
        <p:txBody>
          <a:bodyPr wrap="square" rtlCol="0">
            <a:spAutoFit/>
          </a:bodyPr>
          <a:lstStyle/>
          <a:p>
            <a:pPr>
              <a:spcBef>
                <a:spcPts val="300"/>
              </a:spcBef>
              <a:spcAft>
                <a:spcPts val="300"/>
              </a:spcAft>
            </a:pPr>
            <a:r>
              <a:rPr lang="en-US" b="1" dirty="0">
                <a:cs typeface="Arial" panose="020B0604020202020204" pitchFamily="34" charset="0"/>
              </a:rPr>
              <a:t>Our Proud Achievements</a:t>
            </a:r>
            <a:br>
              <a:rPr lang="en-US" b="1" dirty="0">
                <a:cs typeface="Arial" panose="020B0604020202020204" pitchFamily="34" charset="0"/>
              </a:rPr>
            </a:br>
            <a:r>
              <a:rPr lang="en-US" b="1" dirty="0">
                <a:cs typeface="Arial" panose="020B0604020202020204" pitchFamily="34" charset="0"/>
              </a:rPr>
              <a:t>Major Commercial Sector</a:t>
            </a:r>
          </a:p>
          <a:p>
            <a:pPr marL="342900" indent="-342900">
              <a:lnSpc>
                <a:spcPct val="150000"/>
              </a:lnSpc>
              <a:buFont typeface="Wingdings" panose="05000000000000000000" pitchFamily="2" charset="2"/>
              <a:buChar char="Ø"/>
            </a:pPr>
            <a:r>
              <a:rPr lang="en-US" dirty="0">
                <a:cs typeface="Arial" panose="020B0604020202020204" pitchFamily="34" charset="0"/>
              </a:rPr>
              <a:t>Brookfield </a:t>
            </a:r>
            <a:r>
              <a:rPr lang="en-US" dirty="0" err="1">
                <a:cs typeface="Arial" panose="020B0604020202020204" pitchFamily="34" charset="0"/>
              </a:rPr>
              <a:t>Noida</a:t>
            </a:r>
            <a:endParaRPr lang="en-US" dirty="0">
              <a:cs typeface="Arial" panose="020B0604020202020204" pitchFamily="34" charset="0"/>
            </a:endParaRPr>
          </a:p>
          <a:p>
            <a:pPr marL="342900" indent="-342900">
              <a:lnSpc>
                <a:spcPct val="150000"/>
              </a:lnSpc>
              <a:buFont typeface="Wingdings" panose="05000000000000000000" pitchFamily="2" charset="2"/>
              <a:buChar char="Ø"/>
            </a:pPr>
            <a:r>
              <a:rPr lang="en-US" dirty="0">
                <a:cs typeface="Arial" panose="020B0604020202020204" pitchFamily="34" charset="0"/>
              </a:rPr>
              <a:t>Brookfield </a:t>
            </a:r>
            <a:r>
              <a:rPr lang="en-US" dirty="0" err="1">
                <a:cs typeface="Arial" panose="020B0604020202020204" pitchFamily="34" charset="0"/>
              </a:rPr>
              <a:t>Gurgaon</a:t>
            </a:r>
            <a:endParaRPr lang="en-US" dirty="0">
              <a:cs typeface="Arial" panose="020B0604020202020204" pitchFamily="34" charset="0"/>
            </a:endParaRPr>
          </a:p>
          <a:p>
            <a:pPr marL="342900" indent="-342900">
              <a:lnSpc>
                <a:spcPct val="150000"/>
              </a:lnSpc>
              <a:buFont typeface="Wingdings" panose="05000000000000000000" pitchFamily="2" charset="2"/>
              <a:buChar char="Ø"/>
            </a:pPr>
            <a:r>
              <a:rPr lang="en-US" dirty="0">
                <a:cs typeface="Arial" panose="020B0604020202020204" pitchFamily="34" charset="0"/>
              </a:rPr>
              <a:t>Gail </a:t>
            </a:r>
            <a:r>
              <a:rPr lang="en-US" dirty="0" err="1">
                <a:cs typeface="Arial" panose="020B0604020202020204" pitchFamily="34" charset="0"/>
              </a:rPr>
              <a:t>Jublee</a:t>
            </a:r>
            <a:r>
              <a:rPr lang="en-US" dirty="0">
                <a:cs typeface="Arial" panose="020B0604020202020204" pitchFamily="34" charset="0"/>
              </a:rPr>
              <a:t>, </a:t>
            </a:r>
            <a:r>
              <a:rPr lang="en-US" dirty="0" err="1">
                <a:cs typeface="Arial" panose="020B0604020202020204" pitchFamily="34" charset="0"/>
              </a:rPr>
              <a:t>Noida</a:t>
            </a:r>
            <a:endParaRPr lang="en-US" dirty="0">
              <a:cs typeface="Arial" panose="020B0604020202020204" pitchFamily="34" charset="0"/>
            </a:endParaRPr>
          </a:p>
          <a:p>
            <a:pPr marL="342900" indent="-342900">
              <a:lnSpc>
                <a:spcPct val="150000"/>
              </a:lnSpc>
              <a:buFont typeface="Wingdings" panose="05000000000000000000" pitchFamily="2" charset="2"/>
              <a:buChar char="Ø"/>
            </a:pPr>
            <a:r>
              <a:rPr lang="en-US" dirty="0" err="1">
                <a:cs typeface="Arial" panose="020B0604020202020204" pitchFamily="34" charset="0"/>
              </a:rPr>
              <a:t>Spaze</a:t>
            </a:r>
            <a:r>
              <a:rPr lang="en-US" dirty="0">
                <a:cs typeface="Arial" panose="020B0604020202020204" pitchFamily="34" charset="0"/>
              </a:rPr>
              <a:t> IT Park, Gurgaon</a:t>
            </a:r>
          </a:p>
          <a:p>
            <a:pPr marL="342900" indent="-342900">
              <a:lnSpc>
                <a:spcPct val="150000"/>
              </a:lnSpc>
              <a:buFont typeface="Wingdings" panose="05000000000000000000" pitchFamily="2" charset="2"/>
              <a:buChar char="Ø"/>
            </a:pPr>
            <a:r>
              <a:rPr lang="en-US" b="1" dirty="0">
                <a:cs typeface="Arial" panose="020B0604020202020204" pitchFamily="34" charset="0"/>
              </a:rPr>
              <a:t>M3M </a:t>
            </a:r>
            <a:r>
              <a:rPr lang="en-US" b="1" dirty="0" err="1">
                <a:cs typeface="Arial" panose="020B0604020202020204" pitchFamily="34" charset="0"/>
              </a:rPr>
              <a:t>Uraban</a:t>
            </a:r>
            <a:r>
              <a:rPr lang="en-US" b="1" dirty="0">
                <a:cs typeface="Arial" panose="020B0604020202020204" pitchFamily="34" charset="0"/>
              </a:rPr>
              <a:t> IT Park</a:t>
            </a:r>
          </a:p>
          <a:p>
            <a:pPr marL="342900" indent="-342900">
              <a:lnSpc>
                <a:spcPct val="150000"/>
              </a:lnSpc>
              <a:buFont typeface="Wingdings" panose="05000000000000000000" pitchFamily="2" charset="2"/>
              <a:buChar char="Ø"/>
            </a:pPr>
            <a:r>
              <a:rPr lang="en-US" sz="2000" b="1" dirty="0">
                <a:cs typeface="Arial" panose="020B0604020202020204" pitchFamily="34" charset="0"/>
              </a:rPr>
              <a:t>M3M IFC, </a:t>
            </a:r>
            <a:r>
              <a:rPr lang="en-US" sz="2000" b="1" dirty="0" err="1">
                <a:cs typeface="Arial" panose="020B0604020202020204" pitchFamily="34" charset="0"/>
              </a:rPr>
              <a:t>Gurgaon</a:t>
            </a:r>
            <a:r>
              <a:rPr lang="en-US" sz="2000" b="1" dirty="0">
                <a:cs typeface="Arial" panose="020B0604020202020204" pitchFamily="34" charset="0"/>
              </a:rPr>
              <a:t>.</a:t>
            </a:r>
          </a:p>
          <a:p>
            <a:pPr marL="342900" indent="-342900">
              <a:lnSpc>
                <a:spcPct val="150000"/>
              </a:lnSpc>
              <a:buFont typeface="Wingdings" panose="05000000000000000000" pitchFamily="2" charset="2"/>
              <a:buChar char="Ø"/>
            </a:pPr>
            <a:r>
              <a:rPr lang="en-US" dirty="0">
                <a:cs typeface="Arial" panose="020B0604020202020204" pitchFamily="34" charset="0"/>
              </a:rPr>
              <a:t>ELAN Mercado.</a:t>
            </a:r>
          </a:p>
          <a:p>
            <a:pPr marL="342900" indent="-342900">
              <a:lnSpc>
                <a:spcPct val="150000"/>
              </a:lnSpc>
              <a:buFont typeface="Wingdings" panose="05000000000000000000" pitchFamily="2" charset="2"/>
              <a:buChar char="Ø"/>
            </a:pPr>
            <a:r>
              <a:rPr lang="en-US" dirty="0" err="1">
                <a:cs typeface="Arial" panose="020B0604020202020204" pitchFamily="34" charset="0"/>
              </a:rPr>
              <a:t>Elan</a:t>
            </a:r>
            <a:r>
              <a:rPr lang="en-US" dirty="0">
                <a:cs typeface="Arial" panose="020B0604020202020204" pitchFamily="34" charset="0"/>
              </a:rPr>
              <a:t> Miracle</a:t>
            </a:r>
          </a:p>
          <a:p>
            <a:pPr marL="342900" indent="-342900">
              <a:lnSpc>
                <a:spcPct val="150000"/>
              </a:lnSpc>
              <a:buFont typeface="Wingdings" panose="05000000000000000000" pitchFamily="2" charset="2"/>
              <a:buChar char="Ø"/>
            </a:pPr>
            <a:r>
              <a:rPr lang="en-US" dirty="0" err="1">
                <a:cs typeface="Arial" panose="020B0604020202020204" pitchFamily="34" charset="0"/>
              </a:rPr>
              <a:t>Elan</a:t>
            </a:r>
            <a:r>
              <a:rPr lang="en-US" dirty="0">
                <a:cs typeface="Arial" panose="020B0604020202020204" pitchFamily="34" charset="0"/>
              </a:rPr>
              <a:t> town Center</a:t>
            </a:r>
          </a:p>
          <a:p>
            <a:pPr marL="342900" indent="-342900">
              <a:lnSpc>
                <a:spcPct val="150000"/>
              </a:lnSpc>
              <a:buFont typeface="Wingdings" panose="05000000000000000000" pitchFamily="2" charset="2"/>
              <a:buChar char="Ø"/>
            </a:pPr>
            <a:r>
              <a:rPr lang="en-US" dirty="0">
                <a:cs typeface="Arial" panose="020B0604020202020204" pitchFamily="34" charset="0"/>
              </a:rPr>
              <a:t>Reach Area</a:t>
            </a:r>
          </a:p>
          <a:p>
            <a:pPr marL="342900" indent="-342900">
              <a:lnSpc>
                <a:spcPct val="150000"/>
              </a:lnSpc>
              <a:buFont typeface="Wingdings" panose="05000000000000000000" pitchFamily="2" charset="2"/>
              <a:buChar char="Ø"/>
            </a:pPr>
            <a:r>
              <a:rPr lang="en-US" dirty="0">
                <a:cs typeface="Arial" panose="020B0604020202020204" pitchFamily="34" charset="0"/>
              </a:rPr>
              <a:t>M3M, Paragon.</a:t>
            </a:r>
          </a:p>
          <a:p>
            <a:pPr marL="342900" indent="-342900">
              <a:lnSpc>
                <a:spcPct val="150000"/>
              </a:lnSpc>
            </a:pPr>
            <a:endParaRPr lang="en-US" dirty="0">
              <a:cs typeface="Arial" panose="020B0604020202020204" pitchFamily="34" charset="0"/>
            </a:endParaRPr>
          </a:p>
          <a:p>
            <a:pPr marL="342900" indent="-342900">
              <a:lnSpc>
                <a:spcPct val="150000"/>
              </a:lnSpc>
              <a:buFont typeface="Wingdings" panose="05000000000000000000" pitchFamily="2" charset="2"/>
              <a:buChar char="Ø"/>
            </a:pPr>
            <a:endParaRPr lang="en-US" dirty="0">
              <a:cs typeface="Arial" panose="020B0604020202020204" pitchFamily="34" charset="0"/>
            </a:endParaRPr>
          </a:p>
          <a:p>
            <a:pPr marL="342900" indent="-342900">
              <a:lnSpc>
                <a:spcPct val="150000"/>
              </a:lnSpc>
              <a:buFont typeface="Wingdings" panose="05000000000000000000" pitchFamily="2" charset="2"/>
              <a:buChar char="Ø"/>
            </a:pPr>
            <a:endParaRPr lang="en-US" dirty="0">
              <a:cs typeface="Arial" panose="020B0604020202020204" pitchFamily="34" charset="0"/>
            </a:endParaRPr>
          </a:p>
        </p:txBody>
      </p:sp>
      <p:pic>
        <p:nvPicPr>
          <p:cNvPr id="61443" name="Picture 3" descr="C:\Users\SHAMIM\Desktop\Projects Photos\Commercial Project\Brookfield Candor Techspace Sector-135 Noida.jpg"/>
          <p:cNvPicPr>
            <a:picLocks noChangeAspect="1" noChangeArrowheads="1"/>
          </p:cNvPicPr>
          <p:nvPr/>
        </p:nvPicPr>
        <p:blipFill>
          <a:blip r:embed="rId5"/>
          <a:srcRect/>
          <a:stretch>
            <a:fillRect/>
          </a:stretch>
        </p:blipFill>
        <p:spPr bwMode="auto">
          <a:xfrm>
            <a:off x="223181" y="277046"/>
            <a:ext cx="2572571" cy="1446651"/>
          </a:xfrm>
          <a:prstGeom prst="rect">
            <a:avLst/>
          </a:prstGeom>
          <a:noFill/>
        </p:spPr>
      </p:pic>
      <p:pic>
        <p:nvPicPr>
          <p:cNvPr id="61444" name="Picture 4" descr="C:\Users\SHAMIM\Desktop\Projects Photos\Commercial Project\Brookfield Sec-48,Gurgaon.jpg"/>
          <p:cNvPicPr>
            <a:picLocks noChangeAspect="1" noChangeArrowheads="1"/>
          </p:cNvPicPr>
          <p:nvPr/>
        </p:nvPicPr>
        <p:blipFill>
          <a:blip r:embed="rId6"/>
          <a:srcRect/>
          <a:stretch>
            <a:fillRect/>
          </a:stretch>
        </p:blipFill>
        <p:spPr bwMode="auto">
          <a:xfrm>
            <a:off x="2945360" y="308578"/>
            <a:ext cx="3400425" cy="1509712"/>
          </a:xfrm>
          <a:prstGeom prst="rect">
            <a:avLst/>
          </a:prstGeom>
          <a:noFill/>
        </p:spPr>
      </p:pic>
      <p:pic>
        <p:nvPicPr>
          <p:cNvPr id="61445" name="Picture 5" descr="C:\Users\SHAMIM\Desktop\Projects Photos\Commercial Project\Gail Jublee Tower,Noida.jpg"/>
          <p:cNvPicPr>
            <a:picLocks noChangeAspect="1" noChangeArrowheads="1"/>
          </p:cNvPicPr>
          <p:nvPr/>
        </p:nvPicPr>
        <p:blipFill>
          <a:blip r:embed="rId7"/>
          <a:srcRect/>
          <a:stretch>
            <a:fillRect/>
          </a:stretch>
        </p:blipFill>
        <p:spPr bwMode="auto">
          <a:xfrm>
            <a:off x="219568" y="1827980"/>
            <a:ext cx="1704975" cy="1913704"/>
          </a:xfrm>
          <a:prstGeom prst="rect">
            <a:avLst/>
          </a:prstGeom>
          <a:noFill/>
        </p:spPr>
      </p:pic>
      <p:pic>
        <p:nvPicPr>
          <p:cNvPr id="61446" name="Picture 6" descr="C:\Users\SHAMIM\Desktop\Projects Photos\Commercial Project\Spaze IT Park.jpg"/>
          <p:cNvPicPr>
            <a:picLocks noChangeAspect="1" noChangeArrowheads="1"/>
          </p:cNvPicPr>
          <p:nvPr/>
        </p:nvPicPr>
        <p:blipFill>
          <a:blip r:embed="rId8"/>
          <a:srcRect/>
          <a:stretch>
            <a:fillRect/>
          </a:stretch>
        </p:blipFill>
        <p:spPr bwMode="auto">
          <a:xfrm>
            <a:off x="2118658" y="1925857"/>
            <a:ext cx="1948846" cy="1794805"/>
          </a:xfrm>
          <a:prstGeom prst="rect">
            <a:avLst/>
          </a:prstGeom>
          <a:noFill/>
        </p:spPr>
      </p:pic>
      <p:pic>
        <p:nvPicPr>
          <p:cNvPr id="61447" name="Picture 7" descr="C:\Users\SHAMIM\Desktop\Projects Photos\Commercial Project\M3M Urbana Business Park.png"/>
          <p:cNvPicPr>
            <a:picLocks noChangeAspect="1" noChangeArrowheads="1"/>
          </p:cNvPicPr>
          <p:nvPr/>
        </p:nvPicPr>
        <p:blipFill>
          <a:blip r:embed="rId9"/>
          <a:srcRect/>
          <a:stretch>
            <a:fillRect/>
          </a:stretch>
        </p:blipFill>
        <p:spPr bwMode="auto">
          <a:xfrm>
            <a:off x="4183117" y="2112579"/>
            <a:ext cx="2186152" cy="1576552"/>
          </a:xfrm>
          <a:prstGeom prst="rect">
            <a:avLst/>
          </a:prstGeom>
          <a:noFill/>
        </p:spPr>
      </p:pic>
      <p:pic>
        <p:nvPicPr>
          <p:cNvPr id="61448" name="Picture 8" descr="C:\Users\SHAMIM\Desktop\Projects Photos\Commercial Project\M3M IFC.jpg"/>
          <p:cNvPicPr>
            <a:picLocks noChangeAspect="1" noChangeArrowheads="1"/>
          </p:cNvPicPr>
          <p:nvPr/>
        </p:nvPicPr>
        <p:blipFill>
          <a:blip r:embed="rId10"/>
          <a:srcRect/>
          <a:stretch>
            <a:fillRect/>
          </a:stretch>
        </p:blipFill>
        <p:spPr bwMode="auto">
          <a:xfrm>
            <a:off x="366877" y="4056994"/>
            <a:ext cx="2407854" cy="2039005"/>
          </a:xfrm>
          <a:prstGeom prst="rect">
            <a:avLst/>
          </a:prstGeom>
          <a:noFill/>
        </p:spPr>
      </p:pic>
      <p:pic>
        <p:nvPicPr>
          <p:cNvPr id="61450" name="Picture 10" descr="C:\Users\SHAMIM\Desktop\Projects Photos\Commercial Project\Elan Mercado.jpg"/>
          <p:cNvPicPr>
            <a:picLocks noChangeAspect="1" noChangeArrowheads="1"/>
          </p:cNvPicPr>
          <p:nvPr/>
        </p:nvPicPr>
        <p:blipFill>
          <a:blip r:embed="rId11"/>
          <a:srcRect/>
          <a:stretch>
            <a:fillRect/>
          </a:stretch>
        </p:blipFill>
        <p:spPr bwMode="auto">
          <a:xfrm>
            <a:off x="2943553" y="4016265"/>
            <a:ext cx="2879177" cy="2121775"/>
          </a:xfrm>
          <a:prstGeom prst="rect">
            <a:avLst/>
          </a:prstGeom>
          <a:noFill/>
        </p:spPr>
      </p:pic>
      <p:pic>
        <p:nvPicPr>
          <p:cNvPr id="2" name="Picture 1">
            <a:extLst>
              <a:ext uri="{FF2B5EF4-FFF2-40B4-BE49-F238E27FC236}">
                <a16:creationId xmlns:a16="http://schemas.microsoft.com/office/drawing/2014/main" id="{AC4A3C0A-1164-B441-B154-8FA715E94C1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087998" y="6008914"/>
            <a:ext cx="1494142" cy="607181"/>
          </a:xfrm>
          <a:prstGeom prst="rect">
            <a:avLst/>
          </a:prstGeom>
        </p:spPr>
      </p:pic>
    </p:spTree>
    <p:extLst>
      <p:ext uri="{BB962C8B-B14F-4D97-AF65-F5344CB8AC3E}">
        <p14:creationId xmlns:p14="http://schemas.microsoft.com/office/powerpoint/2010/main" val="2935453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9B86B1D-32E4-8F49-DB18-0C4BF9A34E62}"/>
              </a:ext>
            </a:extLst>
          </p:cNvPr>
          <p:cNvSpPr txBox="1">
            <a:spLocks/>
          </p:cNvSpPr>
          <p:nvPr/>
        </p:nvSpPr>
        <p:spPr>
          <a:xfrm>
            <a:off x="2159307" y="0"/>
            <a:ext cx="7772400" cy="1143000"/>
          </a:xfrm>
          <a:prstGeom prst="rect">
            <a:avLst/>
          </a:prstGeom>
        </p:spPr>
        <p:txBody>
          <a:bodyPr vert="horz" lIns="91440" tIns="45720" rIns="91440" bIns="45720" rtlCol="0" anchor="t"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dirty="0"/>
              <a:t>MALL Project Completed</a:t>
            </a:r>
            <a:endParaRPr lang="en-IN" dirty="0"/>
          </a:p>
        </p:txBody>
      </p:sp>
      <p:pic>
        <p:nvPicPr>
          <p:cNvPr id="4" name="Picture 2" descr="Elan Miracle - Commercial Retail Property in Dwarka Expressway">
            <a:extLst>
              <a:ext uri="{FF2B5EF4-FFF2-40B4-BE49-F238E27FC236}">
                <a16:creationId xmlns:a16="http://schemas.microsoft.com/office/drawing/2014/main" id="{7084F0EE-8741-B736-4A21-4B97BD1495E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2792" y="757416"/>
            <a:ext cx="3272010" cy="184050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Elan Mercado - Luxury Commercial Project Sector 80 Gurgaon">
            <a:extLst>
              <a:ext uri="{FF2B5EF4-FFF2-40B4-BE49-F238E27FC236}">
                <a16:creationId xmlns:a16="http://schemas.microsoft.com/office/drawing/2014/main" id="{B2ED5EAB-ED09-66C1-A2CE-B30667C9030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56989" y="772100"/>
            <a:ext cx="2855407" cy="219672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descr="Buy the Best Commercial Retail Space at Elan Town Center">
            <a:extLst>
              <a:ext uri="{FF2B5EF4-FFF2-40B4-BE49-F238E27FC236}">
                <a16:creationId xmlns:a16="http://schemas.microsoft.com/office/drawing/2014/main" id="{B4565F79-E062-0BB4-C456-EE29306EF65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5081" y="3860878"/>
            <a:ext cx="3667969" cy="191231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Reach Comercia Commercial Properties for resale in Reach Comercia, Sector  68 Gurgaon">
            <a:extLst>
              <a:ext uri="{FF2B5EF4-FFF2-40B4-BE49-F238E27FC236}">
                <a16:creationId xmlns:a16="http://schemas.microsoft.com/office/drawing/2014/main" id="{95B8E7BE-24E3-E190-00F8-92C223EB84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34953" y="3740922"/>
            <a:ext cx="2965467" cy="2032267"/>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3">
            <a:extLst>
              <a:ext uri="{FF2B5EF4-FFF2-40B4-BE49-F238E27FC236}">
                <a16:creationId xmlns:a16="http://schemas.microsoft.com/office/drawing/2014/main" id="{46C1EC1D-9B6B-5D29-B1F8-529610C5C46C}"/>
              </a:ext>
            </a:extLst>
          </p:cNvPr>
          <p:cNvSpPr txBox="1">
            <a:spLocks/>
          </p:cNvSpPr>
          <p:nvPr/>
        </p:nvSpPr>
        <p:spPr>
          <a:xfrm>
            <a:off x="282792" y="2818734"/>
            <a:ext cx="3446242" cy="821331"/>
          </a:xfrm>
          <a:prstGeom prst="rect">
            <a:avLst/>
          </a:prstGeom>
        </p:spPr>
        <p:txBody>
          <a:bodyPr>
            <a:normAutofit lnSpcReduction="100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a:t>Elan Miracle, Sec 84, Gurgaon.</a:t>
            </a:r>
            <a:endParaRPr lang="en-IN" dirty="0"/>
          </a:p>
        </p:txBody>
      </p:sp>
      <p:sp>
        <p:nvSpPr>
          <p:cNvPr id="9" name="Content Placeholder 3">
            <a:extLst>
              <a:ext uri="{FF2B5EF4-FFF2-40B4-BE49-F238E27FC236}">
                <a16:creationId xmlns:a16="http://schemas.microsoft.com/office/drawing/2014/main" id="{DFD360EC-E9AD-6D52-31AD-316D95E64052}"/>
              </a:ext>
            </a:extLst>
          </p:cNvPr>
          <p:cNvSpPr txBox="1">
            <a:spLocks/>
          </p:cNvSpPr>
          <p:nvPr/>
        </p:nvSpPr>
        <p:spPr>
          <a:xfrm>
            <a:off x="194859" y="5921002"/>
            <a:ext cx="3890562" cy="11430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dirty="0"/>
              <a:t>Elan Town Centre, Sec 67, Gurgaon.</a:t>
            </a:r>
            <a:endParaRPr lang="en-IN" dirty="0"/>
          </a:p>
        </p:txBody>
      </p:sp>
      <p:sp>
        <p:nvSpPr>
          <p:cNvPr id="10" name="Content Placeholder 3">
            <a:extLst>
              <a:ext uri="{FF2B5EF4-FFF2-40B4-BE49-F238E27FC236}">
                <a16:creationId xmlns:a16="http://schemas.microsoft.com/office/drawing/2014/main" id="{B60A5B54-0590-BE73-A8AA-FD2274B84037}"/>
              </a:ext>
            </a:extLst>
          </p:cNvPr>
          <p:cNvSpPr txBox="1">
            <a:spLocks/>
          </p:cNvSpPr>
          <p:nvPr/>
        </p:nvSpPr>
        <p:spPr>
          <a:xfrm>
            <a:off x="5424891" y="2968822"/>
            <a:ext cx="3075529" cy="821331"/>
          </a:xfrm>
          <a:prstGeom prst="rect">
            <a:avLst/>
          </a:prstGeom>
        </p:spPr>
        <p:txBody>
          <a:bodyPr vert="horz">
            <a:normAutofit lnSpcReduction="100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dirty="0"/>
              <a:t>Elan Mercado, Sec 80, Gurgaon.</a:t>
            </a:r>
            <a:endParaRPr lang="en-IN" dirty="0"/>
          </a:p>
        </p:txBody>
      </p:sp>
      <p:sp>
        <p:nvSpPr>
          <p:cNvPr id="11" name="Content Placeholder 3">
            <a:extLst>
              <a:ext uri="{FF2B5EF4-FFF2-40B4-BE49-F238E27FC236}">
                <a16:creationId xmlns:a16="http://schemas.microsoft.com/office/drawing/2014/main" id="{EAAFC9E4-7CD9-B9C4-4D5D-750481946185}"/>
              </a:ext>
            </a:extLst>
          </p:cNvPr>
          <p:cNvSpPr txBox="1">
            <a:spLocks/>
          </p:cNvSpPr>
          <p:nvPr/>
        </p:nvSpPr>
        <p:spPr>
          <a:xfrm>
            <a:off x="5253438" y="5866268"/>
            <a:ext cx="3890562" cy="11430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dirty="0"/>
              <a:t>Reach Airia, Sec 68, Gurgaon..</a:t>
            </a:r>
            <a:endParaRPr lang="en-IN" dirty="0"/>
          </a:p>
        </p:txBody>
      </p:sp>
    </p:spTree>
    <p:extLst>
      <p:ext uri="{BB962C8B-B14F-4D97-AF65-F5344CB8AC3E}">
        <p14:creationId xmlns:p14="http://schemas.microsoft.com/office/powerpoint/2010/main" val="3238788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356A9D4E-8B2C-4046-A104-2E85F4C7F981}"/>
              </a:ext>
            </a:extLst>
          </p:cNvPr>
          <p:cNvGraphicFramePr>
            <a:graphicFrameLocks noChangeAspect="1"/>
          </p:cNvGraphicFramePr>
          <p:nvPr>
            <p:custDataLst>
              <p:tags r:id="rId1"/>
            </p:custDataLst>
          </p:nvPr>
        </p:nvGraphicFramePr>
        <p:xfrm>
          <a:off x="1191" y="1588"/>
          <a:ext cx="1191" cy="1588"/>
        </p:xfrm>
        <a:graphic>
          <a:graphicData uri="http://schemas.openxmlformats.org/presentationml/2006/ole">
            <mc:AlternateContent xmlns:mc="http://schemas.openxmlformats.org/markup-compatibility/2006">
              <mc:Choice xmlns:v="urn:schemas-microsoft-com:vml" Requires="v">
                <p:oleObj name="think-cell Slide" r:id="rId3" imgW="360" imgH="360" progId="">
                  <p:embed/>
                </p:oleObj>
              </mc:Choice>
              <mc:Fallback>
                <p:oleObj name="think-cell Slide" r:id="rId3" imgW="360" imgH="360" progId="">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91" y="1588"/>
                        <a:ext cx="1191" cy="15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4" name="Rectangle 83">
            <a:extLst>
              <a:ext uri="{FF2B5EF4-FFF2-40B4-BE49-F238E27FC236}">
                <a16:creationId xmlns:a16="http://schemas.microsoft.com/office/drawing/2014/main" id="{990E1E89-44C9-4B8E-BBD9-4091CD846555}"/>
              </a:ext>
            </a:extLst>
          </p:cNvPr>
          <p:cNvSpPr/>
          <p:nvPr/>
        </p:nvSpPr>
        <p:spPr>
          <a:xfrm>
            <a:off x="6457950" y="849086"/>
            <a:ext cx="2620736" cy="48332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TextBox 84">
            <a:extLst>
              <a:ext uri="{FF2B5EF4-FFF2-40B4-BE49-F238E27FC236}">
                <a16:creationId xmlns:a16="http://schemas.microsoft.com/office/drawing/2014/main" id="{6DE56479-5649-4344-B558-0B9BB4E28D71}"/>
              </a:ext>
            </a:extLst>
          </p:cNvPr>
          <p:cNvSpPr txBox="1"/>
          <p:nvPr/>
        </p:nvSpPr>
        <p:spPr>
          <a:xfrm>
            <a:off x="5875284" y="304801"/>
            <a:ext cx="3195240" cy="5670783"/>
          </a:xfrm>
          <a:prstGeom prst="rect">
            <a:avLst/>
          </a:prstGeom>
          <a:noFill/>
          <a:ln>
            <a:noFill/>
          </a:ln>
        </p:spPr>
        <p:txBody>
          <a:bodyPr wrap="square" rtlCol="0">
            <a:spAutoFit/>
          </a:bodyPr>
          <a:lstStyle/>
          <a:p>
            <a:pPr>
              <a:spcBef>
                <a:spcPts val="300"/>
              </a:spcBef>
              <a:spcAft>
                <a:spcPts val="300"/>
              </a:spcAft>
            </a:pPr>
            <a:r>
              <a:rPr lang="en-US" b="1" dirty="0">
                <a:cs typeface="Arial" panose="020B0604020202020204" pitchFamily="34" charset="0"/>
              </a:rPr>
              <a:t>Our Proud Achievements</a:t>
            </a:r>
            <a:br>
              <a:rPr lang="en-US" b="1" dirty="0">
                <a:cs typeface="Arial" panose="020B0604020202020204" pitchFamily="34" charset="0"/>
              </a:rPr>
            </a:br>
            <a:r>
              <a:rPr lang="en-US" b="1" dirty="0">
                <a:cs typeface="Arial" panose="020B0604020202020204" pitchFamily="34" charset="0"/>
              </a:rPr>
              <a:t>In Hospitality Sector</a:t>
            </a:r>
          </a:p>
          <a:p>
            <a:pPr marL="342900" indent="-342900">
              <a:lnSpc>
                <a:spcPct val="150000"/>
              </a:lnSpc>
              <a:buFont typeface="Wingdings" panose="05000000000000000000" pitchFamily="2" charset="2"/>
              <a:buChar char="Ø"/>
            </a:pPr>
            <a:r>
              <a:rPr lang="en-US" dirty="0">
                <a:cs typeface="Arial" panose="020B0604020202020204" pitchFamily="34" charset="0"/>
              </a:rPr>
              <a:t>Crown Plaza, </a:t>
            </a:r>
            <a:r>
              <a:rPr lang="en-US" dirty="0" err="1">
                <a:cs typeface="Arial" panose="020B0604020202020204" pitchFamily="34" charset="0"/>
              </a:rPr>
              <a:t>Gurgaon</a:t>
            </a:r>
            <a:endParaRPr lang="en-US" dirty="0">
              <a:cs typeface="Arial" panose="020B0604020202020204" pitchFamily="34" charset="0"/>
            </a:endParaRPr>
          </a:p>
          <a:p>
            <a:pPr marL="342900" indent="-342900">
              <a:lnSpc>
                <a:spcPct val="150000"/>
              </a:lnSpc>
              <a:buFont typeface="Wingdings" panose="05000000000000000000" pitchFamily="2" charset="2"/>
              <a:buChar char="Ø"/>
            </a:pPr>
            <a:r>
              <a:rPr lang="en-US" dirty="0">
                <a:cs typeface="Arial" panose="020B0604020202020204" pitchFamily="34" charset="0"/>
              </a:rPr>
              <a:t>Crown Plaza, </a:t>
            </a:r>
            <a:r>
              <a:rPr lang="en-US" dirty="0" err="1">
                <a:cs typeface="Arial" panose="020B0604020202020204" pitchFamily="34" charset="0"/>
              </a:rPr>
              <a:t>Okhla</a:t>
            </a:r>
            <a:endParaRPr lang="en-US" dirty="0">
              <a:cs typeface="Arial" panose="020B0604020202020204" pitchFamily="34" charset="0"/>
            </a:endParaRPr>
          </a:p>
          <a:p>
            <a:pPr marL="342900" indent="-342900">
              <a:lnSpc>
                <a:spcPct val="150000"/>
              </a:lnSpc>
              <a:buFont typeface="Wingdings" panose="05000000000000000000" pitchFamily="2" charset="2"/>
              <a:buChar char="Ø"/>
            </a:pPr>
            <a:r>
              <a:rPr lang="en-US" dirty="0">
                <a:cs typeface="Arial" panose="020B0604020202020204" pitchFamily="34" charset="0"/>
              </a:rPr>
              <a:t>Holiday INN </a:t>
            </a:r>
            <a:r>
              <a:rPr lang="en-US" dirty="0" err="1">
                <a:cs typeface="Arial" panose="020B0604020202020204" pitchFamily="34" charset="0"/>
              </a:rPr>
              <a:t>Aerocity</a:t>
            </a:r>
            <a:endParaRPr lang="en-US" dirty="0">
              <a:cs typeface="Arial" panose="020B0604020202020204" pitchFamily="34" charset="0"/>
            </a:endParaRPr>
          </a:p>
          <a:p>
            <a:pPr marL="342900" indent="-342900">
              <a:lnSpc>
                <a:spcPct val="150000"/>
              </a:lnSpc>
              <a:buFont typeface="Wingdings" panose="05000000000000000000" pitchFamily="2" charset="2"/>
              <a:buChar char="Ø"/>
            </a:pPr>
            <a:r>
              <a:rPr lang="en-US" dirty="0">
                <a:cs typeface="Arial" panose="020B0604020202020204" pitchFamily="34" charset="0"/>
              </a:rPr>
              <a:t>Holiday INN </a:t>
            </a:r>
            <a:r>
              <a:rPr lang="en-US" dirty="0" err="1">
                <a:cs typeface="Arial" panose="020B0604020202020204" pitchFamily="34" charset="0"/>
              </a:rPr>
              <a:t>Jaipur</a:t>
            </a:r>
            <a:endParaRPr lang="en-US" dirty="0">
              <a:cs typeface="Arial" panose="020B0604020202020204" pitchFamily="34" charset="0"/>
            </a:endParaRPr>
          </a:p>
          <a:p>
            <a:pPr marL="342900" indent="-342900">
              <a:lnSpc>
                <a:spcPct val="150000"/>
              </a:lnSpc>
              <a:buFont typeface="Wingdings" panose="05000000000000000000" pitchFamily="2" charset="2"/>
              <a:buChar char="Ø"/>
            </a:pPr>
            <a:r>
              <a:rPr lang="en-US" dirty="0" err="1">
                <a:cs typeface="Arial" panose="020B0604020202020204" pitchFamily="34" charset="0"/>
              </a:rPr>
              <a:t>Radison</a:t>
            </a:r>
            <a:r>
              <a:rPr lang="en-US" dirty="0">
                <a:cs typeface="Arial" panose="020B0604020202020204" pitchFamily="34" charset="0"/>
              </a:rPr>
              <a:t>, Varanasi.</a:t>
            </a:r>
          </a:p>
          <a:p>
            <a:pPr marL="342900" indent="-342900">
              <a:lnSpc>
                <a:spcPct val="150000"/>
              </a:lnSpc>
              <a:buFont typeface="Wingdings" panose="05000000000000000000" pitchFamily="2" charset="2"/>
              <a:buChar char="Ø"/>
            </a:pPr>
            <a:r>
              <a:rPr lang="en-US" dirty="0" err="1">
                <a:cs typeface="Arial" panose="020B0604020202020204" pitchFamily="34" charset="0"/>
              </a:rPr>
              <a:t>Mariot</a:t>
            </a:r>
            <a:r>
              <a:rPr lang="en-US" dirty="0">
                <a:cs typeface="Arial" panose="020B0604020202020204" pitchFamily="34" charset="0"/>
              </a:rPr>
              <a:t> Westend, Rishikesh</a:t>
            </a:r>
          </a:p>
          <a:p>
            <a:pPr marL="342900" indent="-342900">
              <a:lnSpc>
                <a:spcPct val="150000"/>
              </a:lnSpc>
              <a:buFont typeface="Wingdings" panose="05000000000000000000" pitchFamily="2" charset="2"/>
              <a:buChar char="Ø"/>
            </a:pPr>
            <a:r>
              <a:rPr lang="en-US" dirty="0">
                <a:cs typeface="Arial" panose="020B0604020202020204" pitchFamily="34" charset="0"/>
              </a:rPr>
              <a:t>Dr. BL </a:t>
            </a:r>
            <a:r>
              <a:rPr lang="en-US" dirty="0" err="1">
                <a:cs typeface="Arial" panose="020B0604020202020204" pitchFamily="34" charset="0"/>
              </a:rPr>
              <a:t>Kapoor</a:t>
            </a:r>
            <a:r>
              <a:rPr lang="en-US" dirty="0">
                <a:cs typeface="Arial" panose="020B0604020202020204" pitchFamily="34" charset="0"/>
              </a:rPr>
              <a:t> </a:t>
            </a:r>
            <a:r>
              <a:rPr lang="en-US" dirty="0" err="1">
                <a:cs typeface="Arial" panose="020B0604020202020204" pitchFamily="34" charset="0"/>
              </a:rPr>
              <a:t>Memorail</a:t>
            </a:r>
            <a:r>
              <a:rPr lang="en-US" dirty="0">
                <a:cs typeface="Arial" panose="020B0604020202020204" pitchFamily="34" charset="0"/>
              </a:rPr>
              <a:t> Hospital, Delhi.</a:t>
            </a:r>
          </a:p>
          <a:p>
            <a:pPr marL="342900" indent="-342900">
              <a:lnSpc>
                <a:spcPct val="150000"/>
              </a:lnSpc>
              <a:buFont typeface="Wingdings" panose="05000000000000000000" pitchFamily="2" charset="2"/>
              <a:buChar char="Ø"/>
            </a:pPr>
            <a:r>
              <a:rPr lang="en-US" dirty="0">
                <a:cs typeface="Arial" panose="020B0604020202020204" pitchFamily="34" charset="0"/>
              </a:rPr>
              <a:t>Country Inn Suits Sahibabad</a:t>
            </a:r>
          </a:p>
          <a:p>
            <a:pPr marL="342900" indent="-342900">
              <a:lnSpc>
                <a:spcPct val="150000"/>
              </a:lnSpc>
              <a:buFont typeface="Wingdings" panose="05000000000000000000" pitchFamily="2" charset="2"/>
              <a:buChar char="Ø"/>
            </a:pPr>
            <a:endParaRPr lang="en-US" dirty="0">
              <a:cs typeface="Arial" panose="020B0604020202020204" pitchFamily="34" charset="0"/>
            </a:endParaRPr>
          </a:p>
          <a:p>
            <a:pPr marL="342900" indent="-342900">
              <a:lnSpc>
                <a:spcPct val="150000"/>
              </a:lnSpc>
            </a:pPr>
            <a:endParaRPr lang="en-US" dirty="0">
              <a:cs typeface="Arial" panose="020B0604020202020204" pitchFamily="34" charset="0"/>
            </a:endParaRPr>
          </a:p>
          <a:p>
            <a:pPr marL="342900" indent="-342900">
              <a:lnSpc>
                <a:spcPct val="150000"/>
              </a:lnSpc>
              <a:buFont typeface="Wingdings" panose="05000000000000000000" pitchFamily="2" charset="2"/>
              <a:buChar char="Ø"/>
            </a:pPr>
            <a:endParaRPr lang="en-US" dirty="0">
              <a:cs typeface="Arial" panose="020B0604020202020204" pitchFamily="34" charset="0"/>
            </a:endParaRPr>
          </a:p>
        </p:txBody>
      </p:sp>
      <p:pic>
        <p:nvPicPr>
          <p:cNvPr id="62467" name="Picture 3" descr="C:\Users\SHAMIM\Desktop\Projects Photos\Hotel Project\Crowne Plaza Gurgaon.jpg"/>
          <p:cNvPicPr>
            <a:picLocks noChangeAspect="1" noChangeArrowheads="1"/>
          </p:cNvPicPr>
          <p:nvPr/>
        </p:nvPicPr>
        <p:blipFill>
          <a:blip r:embed="rId5"/>
          <a:srcRect/>
          <a:stretch>
            <a:fillRect/>
          </a:stretch>
        </p:blipFill>
        <p:spPr bwMode="auto">
          <a:xfrm>
            <a:off x="301024" y="192799"/>
            <a:ext cx="2466975" cy="1909269"/>
          </a:xfrm>
          <a:prstGeom prst="rect">
            <a:avLst/>
          </a:prstGeom>
          <a:noFill/>
        </p:spPr>
      </p:pic>
      <p:pic>
        <p:nvPicPr>
          <p:cNvPr id="62468" name="Picture 4" descr="C:\Users\SHAMIM\Desktop\Projects Photos\Hotel Project\Crowne plaza okhla Delhi..jpg"/>
          <p:cNvPicPr>
            <a:picLocks noChangeAspect="1" noChangeArrowheads="1"/>
          </p:cNvPicPr>
          <p:nvPr/>
        </p:nvPicPr>
        <p:blipFill>
          <a:blip r:embed="rId6"/>
          <a:srcRect/>
          <a:stretch>
            <a:fillRect/>
          </a:stretch>
        </p:blipFill>
        <p:spPr bwMode="auto">
          <a:xfrm>
            <a:off x="3167720" y="203145"/>
            <a:ext cx="2619375" cy="1983007"/>
          </a:xfrm>
          <a:prstGeom prst="rect">
            <a:avLst/>
          </a:prstGeom>
          <a:noFill/>
        </p:spPr>
      </p:pic>
      <p:pic>
        <p:nvPicPr>
          <p:cNvPr id="62469" name="Picture 5" descr="C:\Users\SHAMIM\Desktop\Projects Photos\Hotel Project\Holiday Inn Aerocity Delhi.jpg"/>
          <p:cNvPicPr>
            <a:picLocks noChangeAspect="1" noChangeArrowheads="1"/>
          </p:cNvPicPr>
          <p:nvPr/>
        </p:nvPicPr>
        <p:blipFill>
          <a:blip r:embed="rId7"/>
          <a:srcRect/>
          <a:stretch>
            <a:fillRect/>
          </a:stretch>
        </p:blipFill>
        <p:spPr bwMode="auto">
          <a:xfrm>
            <a:off x="303814" y="2335431"/>
            <a:ext cx="2439386" cy="1784624"/>
          </a:xfrm>
          <a:prstGeom prst="rect">
            <a:avLst/>
          </a:prstGeom>
          <a:noFill/>
        </p:spPr>
      </p:pic>
      <p:pic>
        <p:nvPicPr>
          <p:cNvPr id="62470" name="Picture 6" descr="C:\Users\SHAMIM\Desktop\Projects Photos\Hotel Project\Holiday inn Jaipur.jpg"/>
          <p:cNvPicPr>
            <a:picLocks noChangeAspect="1" noChangeArrowheads="1"/>
          </p:cNvPicPr>
          <p:nvPr/>
        </p:nvPicPr>
        <p:blipFill>
          <a:blip r:embed="rId8"/>
          <a:srcRect/>
          <a:stretch>
            <a:fillRect/>
          </a:stretch>
        </p:blipFill>
        <p:spPr bwMode="auto">
          <a:xfrm>
            <a:off x="3011543" y="2410975"/>
            <a:ext cx="2748126" cy="1814184"/>
          </a:xfrm>
          <a:prstGeom prst="rect">
            <a:avLst/>
          </a:prstGeom>
          <a:noFill/>
        </p:spPr>
      </p:pic>
      <p:pic>
        <p:nvPicPr>
          <p:cNvPr id="62471" name="Picture 7" descr="C:\Users\SHAMIM\Desktop\Projects Photos\Hotel Project\Radission varanasi.jpg"/>
          <p:cNvPicPr>
            <a:picLocks noChangeAspect="1" noChangeArrowheads="1"/>
          </p:cNvPicPr>
          <p:nvPr/>
        </p:nvPicPr>
        <p:blipFill>
          <a:blip r:embed="rId9"/>
          <a:srcRect/>
          <a:stretch>
            <a:fillRect/>
          </a:stretch>
        </p:blipFill>
        <p:spPr bwMode="auto">
          <a:xfrm>
            <a:off x="364085" y="4302343"/>
            <a:ext cx="2466975" cy="2077435"/>
          </a:xfrm>
          <a:prstGeom prst="rect">
            <a:avLst/>
          </a:prstGeom>
          <a:noFill/>
        </p:spPr>
      </p:pic>
      <p:pic>
        <p:nvPicPr>
          <p:cNvPr id="62472" name="Picture 8" descr="C:\Users\SHAMIM\Desktop\Projects Photos\Hotel Project\West Inn Narendra Nagar.jpg"/>
          <p:cNvPicPr>
            <a:picLocks noChangeAspect="1" noChangeArrowheads="1"/>
          </p:cNvPicPr>
          <p:nvPr/>
        </p:nvPicPr>
        <p:blipFill>
          <a:blip r:embed="rId10"/>
          <a:srcRect/>
          <a:stretch>
            <a:fillRect/>
          </a:stretch>
        </p:blipFill>
        <p:spPr bwMode="auto">
          <a:xfrm>
            <a:off x="3017126" y="4310556"/>
            <a:ext cx="2857500" cy="2090244"/>
          </a:xfrm>
          <a:prstGeom prst="rect">
            <a:avLst/>
          </a:prstGeom>
          <a:noFill/>
        </p:spPr>
      </p:pic>
      <p:pic>
        <p:nvPicPr>
          <p:cNvPr id="2" name="Picture 1">
            <a:extLst>
              <a:ext uri="{FF2B5EF4-FFF2-40B4-BE49-F238E27FC236}">
                <a16:creationId xmlns:a16="http://schemas.microsoft.com/office/drawing/2014/main" id="{7CF07B00-AD38-B515-E127-D550977DAF8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43082" y="5946018"/>
            <a:ext cx="1494142" cy="607181"/>
          </a:xfrm>
          <a:prstGeom prst="rect">
            <a:avLst/>
          </a:prstGeom>
        </p:spPr>
      </p:pic>
    </p:spTree>
    <p:extLst>
      <p:ext uri="{BB962C8B-B14F-4D97-AF65-F5344CB8AC3E}">
        <p14:creationId xmlns:p14="http://schemas.microsoft.com/office/powerpoint/2010/main" val="29354535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B6AA0-27BC-A00F-F99C-D119D5101719}"/>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FFFEB088-9787-893E-4422-332B432589C7}"/>
              </a:ext>
            </a:extLst>
          </p:cNvPr>
          <p:cNvSpPr txBox="1">
            <a:spLocks/>
          </p:cNvSpPr>
          <p:nvPr/>
        </p:nvSpPr>
        <p:spPr>
          <a:xfrm>
            <a:off x="2159307" y="0"/>
            <a:ext cx="7772400" cy="1143000"/>
          </a:xfrm>
          <a:prstGeom prst="rect">
            <a:avLst/>
          </a:prstGeom>
        </p:spPr>
        <p:txBody>
          <a:bodyPr vert="horz" lIns="91440" tIns="45720" rIns="91440" bIns="45720" rtlCol="0" anchor="t"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dirty="0"/>
              <a:t>Project Ongoing</a:t>
            </a:r>
            <a:endParaRPr lang="en-IN" dirty="0"/>
          </a:p>
        </p:txBody>
      </p:sp>
      <p:sp>
        <p:nvSpPr>
          <p:cNvPr id="8" name="Content Placeholder 3">
            <a:extLst>
              <a:ext uri="{FF2B5EF4-FFF2-40B4-BE49-F238E27FC236}">
                <a16:creationId xmlns:a16="http://schemas.microsoft.com/office/drawing/2014/main" id="{C26D04D1-CA0D-F2D3-081C-C3BBACA1CDE3}"/>
              </a:ext>
            </a:extLst>
          </p:cNvPr>
          <p:cNvSpPr txBox="1">
            <a:spLocks/>
          </p:cNvSpPr>
          <p:nvPr/>
        </p:nvSpPr>
        <p:spPr>
          <a:xfrm>
            <a:off x="272868" y="3090563"/>
            <a:ext cx="3446242" cy="821331"/>
          </a:xfrm>
          <a:prstGeom prst="rect">
            <a:avLst/>
          </a:prstGeom>
        </p:spPr>
        <p:txBody>
          <a:bodyPr>
            <a:normAutofit lnSpcReduction="100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dirty="0"/>
              <a:t>DLF </a:t>
            </a:r>
            <a:r>
              <a:rPr lang="en-US" dirty="0" err="1"/>
              <a:t>Privana</a:t>
            </a:r>
            <a:r>
              <a:rPr lang="en-US" dirty="0"/>
              <a:t> South, Sec 77, Gurgaon.</a:t>
            </a:r>
            <a:endParaRPr lang="en-IN" dirty="0"/>
          </a:p>
        </p:txBody>
      </p:sp>
      <p:sp>
        <p:nvSpPr>
          <p:cNvPr id="9" name="Content Placeholder 3">
            <a:extLst>
              <a:ext uri="{FF2B5EF4-FFF2-40B4-BE49-F238E27FC236}">
                <a16:creationId xmlns:a16="http://schemas.microsoft.com/office/drawing/2014/main" id="{36423864-549D-D420-2641-BDE565D2B254}"/>
              </a:ext>
            </a:extLst>
          </p:cNvPr>
          <p:cNvSpPr txBox="1">
            <a:spLocks/>
          </p:cNvSpPr>
          <p:nvPr/>
        </p:nvSpPr>
        <p:spPr>
          <a:xfrm>
            <a:off x="214026" y="6232484"/>
            <a:ext cx="3890562" cy="11430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dirty="0"/>
              <a:t>DLF Valley Garden.</a:t>
            </a:r>
            <a:endParaRPr lang="en-IN" dirty="0"/>
          </a:p>
        </p:txBody>
      </p:sp>
      <p:sp>
        <p:nvSpPr>
          <p:cNvPr id="10" name="Content Placeholder 3">
            <a:extLst>
              <a:ext uri="{FF2B5EF4-FFF2-40B4-BE49-F238E27FC236}">
                <a16:creationId xmlns:a16="http://schemas.microsoft.com/office/drawing/2014/main" id="{CB51A8BF-BDAC-0DB9-F9EA-9E21C856A60B}"/>
              </a:ext>
            </a:extLst>
          </p:cNvPr>
          <p:cNvSpPr txBox="1">
            <a:spLocks/>
          </p:cNvSpPr>
          <p:nvPr/>
        </p:nvSpPr>
        <p:spPr>
          <a:xfrm>
            <a:off x="5424891" y="2968822"/>
            <a:ext cx="3075529" cy="821331"/>
          </a:xfrm>
          <a:prstGeom prst="rect">
            <a:avLst/>
          </a:prstGeom>
        </p:spPr>
        <p:txBody>
          <a:bodyPr vert="horz">
            <a:normAutofit lnSpcReduction="100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dirty="0"/>
              <a:t>Whiteland Aspen, Sec 76, Gurgaon.</a:t>
            </a:r>
            <a:endParaRPr lang="en-IN" dirty="0"/>
          </a:p>
        </p:txBody>
      </p:sp>
      <p:sp>
        <p:nvSpPr>
          <p:cNvPr id="11" name="Content Placeholder 3">
            <a:extLst>
              <a:ext uri="{FF2B5EF4-FFF2-40B4-BE49-F238E27FC236}">
                <a16:creationId xmlns:a16="http://schemas.microsoft.com/office/drawing/2014/main" id="{D00F56B7-3089-0938-634A-7F85E4D4BB08}"/>
              </a:ext>
            </a:extLst>
          </p:cNvPr>
          <p:cNvSpPr txBox="1">
            <a:spLocks/>
          </p:cNvSpPr>
          <p:nvPr/>
        </p:nvSpPr>
        <p:spPr>
          <a:xfrm>
            <a:off x="5253438" y="5866268"/>
            <a:ext cx="3890562" cy="11430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endParaRPr lang="en-IN" dirty="0"/>
          </a:p>
        </p:txBody>
      </p:sp>
      <p:pic>
        <p:nvPicPr>
          <p:cNvPr id="1026" name="Picture 2" descr="Flats in Gurgaon | Flats for Sale in Gurgaon">
            <a:extLst>
              <a:ext uri="{FF2B5EF4-FFF2-40B4-BE49-F238E27FC236}">
                <a16:creationId xmlns:a16="http://schemas.microsoft.com/office/drawing/2014/main" id="{84A5D8B2-4C5A-3CC0-32B0-3CEE549241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3366" y="3765099"/>
            <a:ext cx="3303716" cy="21969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hiteland The Aspen Luxury Apartments Sec 76 Gurugram">
            <a:extLst>
              <a:ext uri="{FF2B5EF4-FFF2-40B4-BE49-F238E27FC236}">
                <a16:creationId xmlns:a16="http://schemas.microsoft.com/office/drawing/2014/main" id="{6CAFB76C-694B-599C-A56F-16527CCC085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0419" y="656856"/>
            <a:ext cx="4123581" cy="232640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LF The Valley">
            <a:extLst>
              <a:ext uri="{FF2B5EF4-FFF2-40B4-BE49-F238E27FC236}">
                <a16:creationId xmlns:a16="http://schemas.microsoft.com/office/drawing/2014/main" id="{402A8A98-2995-D167-5473-73417B611C1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6918" y="3889896"/>
            <a:ext cx="3513882" cy="23425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720AEF37-D3C7-867A-8C4E-4B041DF8D30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007" y="622344"/>
            <a:ext cx="4178834" cy="2468219"/>
          </a:xfrm>
          <a:prstGeom prst="rect">
            <a:avLst/>
          </a:prstGeom>
        </p:spPr>
      </p:pic>
      <p:sp>
        <p:nvSpPr>
          <p:cNvPr id="2" name="Content Placeholder 3">
            <a:extLst>
              <a:ext uri="{FF2B5EF4-FFF2-40B4-BE49-F238E27FC236}">
                <a16:creationId xmlns:a16="http://schemas.microsoft.com/office/drawing/2014/main" id="{048D5E57-4184-8C8F-9E36-544909C36155}"/>
              </a:ext>
            </a:extLst>
          </p:cNvPr>
          <p:cNvSpPr txBox="1">
            <a:spLocks/>
          </p:cNvSpPr>
          <p:nvPr/>
        </p:nvSpPr>
        <p:spPr>
          <a:xfrm>
            <a:off x="5483732" y="6075004"/>
            <a:ext cx="3446242" cy="821331"/>
          </a:xfrm>
          <a:prstGeom prst="rect">
            <a:avLst/>
          </a:prstGeom>
        </p:spPr>
        <p:txBody>
          <a:bodyPr>
            <a:normAutofit lnSpcReduction="100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dirty="0"/>
              <a:t>Pioneer Advait, Sec 50, Gurgaon.</a:t>
            </a:r>
            <a:endParaRPr lang="en-IN" dirty="0"/>
          </a:p>
        </p:txBody>
      </p:sp>
    </p:spTree>
    <p:extLst>
      <p:ext uri="{BB962C8B-B14F-4D97-AF65-F5344CB8AC3E}">
        <p14:creationId xmlns:p14="http://schemas.microsoft.com/office/powerpoint/2010/main" val="15908295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CF410A-A284-ECDC-BF01-844CFCCD3E28}"/>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1CAB86A3-CDDD-C861-A3AF-D836ECBAAD1E}"/>
              </a:ext>
            </a:extLst>
          </p:cNvPr>
          <p:cNvSpPr txBox="1">
            <a:spLocks/>
          </p:cNvSpPr>
          <p:nvPr/>
        </p:nvSpPr>
        <p:spPr>
          <a:xfrm>
            <a:off x="2159307" y="0"/>
            <a:ext cx="7772400" cy="1143000"/>
          </a:xfrm>
          <a:prstGeom prst="rect">
            <a:avLst/>
          </a:prstGeom>
        </p:spPr>
        <p:txBody>
          <a:bodyPr vert="horz" lIns="91440" tIns="45720" rIns="91440" bIns="45720" rtlCol="0" anchor="t" anchorCtr="0">
            <a:normAutofit/>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dirty="0"/>
              <a:t>Project Ongoing</a:t>
            </a:r>
            <a:endParaRPr lang="en-IN" dirty="0"/>
          </a:p>
        </p:txBody>
      </p:sp>
      <p:sp>
        <p:nvSpPr>
          <p:cNvPr id="8" name="Content Placeholder 3">
            <a:extLst>
              <a:ext uri="{FF2B5EF4-FFF2-40B4-BE49-F238E27FC236}">
                <a16:creationId xmlns:a16="http://schemas.microsoft.com/office/drawing/2014/main" id="{91CA3A6D-009D-70EC-0529-6996B682EF00}"/>
              </a:ext>
            </a:extLst>
          </p:cNvPr>
          <p:cNvSpPr txBox="1">
            <a:spLocks/>
          </p:cNvSpPr>
          <p:nvPr/>
        </p:nvSpPr>
        <p:spPr>
          <a:xfrm>
            <a:off x="272868" y="2968821"/>
            <a:ext cx="3446242" cy="821331"/>
          </a:xfrm>
          <a:prstGeom prst="rect">
            <a:avLst/>
          </a:prstGeom>
        </p:spPr>
        <p:txBody>
          <a:bodyPr>
            <a:normAutofit lnSpcReduction="100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dirty="0"/>
              <a:t>Smart world Gems, Sec 89, Gurgaon.</a:t>
            </a:r>
            <a:endParaRPr lang="en-IN" dirty="0"/>
          </a:p>
        </p:txBody>
      </p:sp>
      <p:sp>
        <p:nvSpPr>
          <p:cNvPr id="9" name="Content Placeholder 3">
            <a:extLst>
              <a:ext uri="{FF2B5EF4-FFF2-40B4-BE49-F238E27FC236}">
                <a16:creationId xmlns:a16="http://schemas.microsoft.com/office/drawing/2014/main" id="{F522C784-A0DC-DF3D-A6C0-287F010232AF}"/>
              </a:ext>
            </a:extLst>
          </p:cNvPr>
          <p:cNvSpPr txBox="1">
            <a:spLocks/>
          </p:cNvSpPr>
          <p:nvPr/>
        </p:nvSpPr>
        <p:spPr>
          <a:xfrm>
            <a:off x="89556" y="6005708"/>
            <a:ext cx="3890562" cy="1143000"/>
          </a:xfrm>
          <a:prstGeom prst="rect">
            <a:avLst/>
          </a:prstGeom>
        </p:spPr>
        <p:txBody>
          <a:bodyPr vert="horz">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dirty="0"/>
              <a:t>Whiteland Urban Cubes, SCO Plot, Sec 71, Gurgaon.</a:t>
            </a:r>
            <a:endParaRPr lang="en-IN" dirty="0"/>
          </a:p>
        </p:txBody>
      </p:sp>
      <p:sp>
        <p:nvSpPr>
          <p:cNvPr id="10" name="Content Placeholder 3">
            <a:extLst>
              <a:ext uri="{FF2B5EF4-FFF2-40B4-BE49-F238E27FC236}">
                <a16:creationId xmlns:a16="http://schemas.microsoft.com/office/drawing/2014/main" id="{404F1BC8-DDBC-E331-0910-58D0209FE639}"/>
              </a:ext>
            </a:extLst>
          </p:cNvPr>
          <p:cNvSpPr txBox="1">
            <a:spLocks/>
          </p:cNvSpPr>
          <p:nvPr/>
        </p:nvSpPr>
        <p:spPr>
          <a:xfrm>
            <a:off x="5253438" y="3037909"/>
            <a:ext cx="3075529" cy="821331"/>
          </a:xfrm>
          <a:prstGeom prst="rect">
            <a:avLst/>
          </a:prstGeom>
        </p:spPr>
        <p:txBody>
          <a:bodyPr vert="horz">
            <a:normAutofit lnSpcReduction="100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dirty="0"/>
              <a:t>M3M Paragon, Sec 57, Gurgaon.</a:t>
            </a:r>
            <a:endParaRPr lang="en-IN" dirty="0"/>
          </a:p>
        </p:txBody>
      </p:sp>
      <p:sp>
        <p:nvSpPr>
          <p:cNvPr id="11" name="Content Placeholder 3">
            <a:extLst>
              <a:ext uri="{FF2B5EF4-FFF2-40B4-BE49-F238E27FC236}">
                <a16:creationId xmlns:a16="http://schemas.microsoft.com/office/drawing/2014/main" id="{2A6C5EF6-2D8A-9286-C454-4651D3495386}"/>
              </a:ext>
            </a:extLst>
          </p:cNvPr>
          <p:cNvSpPr txBox="1">
            <a:spLocks/>
          </p:cNvSpPr>
          <p:nvPr/>
        </p:nvSpPr>
        <p:spPr>
          <a:xfrm>
            <a:off x="5253438" y="6149206"/>
            <a:ext cx="3890562" cy="1143000"/>
          </a:xfrm>
          <a:prstGeom prst="rect">
            <a:avLst/>
          </a:prstGeom>
        </p:spPr>
        <p:txBody>
          <a:bodyPr vert="horz">
            <a:normAutofit fontScale="92500" lnSpcReduction="200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dirty="0"/>
              <a:t>AMB Selfie Square, Sec 37D, Gurgaon..</a:t>
            </a:r>
            <a:endParaRPr lang="en-IN" dirty="0"/>
          </a:p>
          <a:p>
            <a:r>
              <a:rPr lang="en-US" dirty="0"/>
              <a:t>.</a:t>
            </a:r>
            <a:endParaRPr lang="en-IN" dirty="0"/>
          </a:p>
        </p:txBody>
      </p:sp>
      <p:pic>
        <p:nvPicPr>
          <p:cNvPr id="2050" name="Picture 2" descr="Smart World Gems Sector 89 Gurugram - 2.5 &amp; 3 BHK Luxury Floors">
            <a:extLst>
              <a:ext uri="{FF2B5EF4-FFF2-40B4-BE49-F238E27FC236}">
                <a16:creationId xmlns:a16="http://schemas.microsoft.com/office/drawing/2014/main" id="{E40AE842-659A-7E69-E438-6833A847594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503" y="652283"/>
            <a:ext cx="3326668" cy="2326408"/>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M3M Paragon57: Exclusive Retail Spaces in Sector 57, Gurgaon">
            <a:extLst>
              <a:ext uri="{FF2B5EF4-FFF2-40B4-BE49-F238E27FC236}">
                <a16:creationId xmlns:a16="http://schemas.microsoft.com/office/drawing/2014/main" id="{109EFC3D-E74E-0859-73D2-32D5CAD6799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31657" y="652283"/>
            <a:ext cx="4197427" cy="2346478"/>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Whiteland Urban Cubes 71 | Whiteland SCO Project Sector 71 | Commercial  Project Gurgaon - Price, Location map">
            <a:extLst>
              <a:ext uri="{FF2B5EF4-FFF2-40B4-BE49-F238E27FC236}">
                <a16:creationId xmlns:a16="http://schemas.microsoft.com/office/drawing/2014/main" id="{9E9D7182-39B0-FCD8-FCF3-7C412C71494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2944" y="3723772"/>
            <a:ext cx="3446243" cy="2425434"/>
          </a:xfrm>
          <a:prstGeom prst="rect">
            <a:avLst/>
          </a:prstGeom>
          <a:noFill/>
          <a:extLst>
            <a:ext uri="{909E8E84-426E-40DD-AFC4-6F175D3DCCD1}">
              <a14:hiddenFill xmlns:a14="http://schemas.microsoft.com/office/drawing/2010/main">
                <a:solidFill>
                  <a:srgbClr val="FFFFFF"/>
                </a:solidFill>
              </a14:hiddenFill>
            </a:ext>
          </a:extLst>
        </p:spPr>
      </p:pic>
      <p:sp>
        <p:nvSpPr>
          <p:cNvPr id="7" name="AutoShape 16" descr="Mankind Pharma: Affordable, Quality Healthcare Solutions">
            <a:extLst>
              <a:ext uri="{FF2B5EF4-FFF2-40B4-BE49-F238E27FC236}">
                <a16:creationId xmlns:a16="http://schemas.microsoft.com/office/drawing/2014/main" id="{D1D909D2-274C-97DA-B815-953E401F57C1}"/>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sp>
        <p:nvSpPr>
          <p:cNvPr id="12" name="AutoShape 18" descr="Mankind Pharma: Affordable, Quality Healthcare Solutions">
            <a:extLst>
              <a:ext uri="{FF2B5EF4-FFF2-40B4-BE49-F238E27FC236}">
                <a16:creationId xmlns:a16="http://schemas.microsoft.com/office/drawing/2014/main" id="{71D092B9-F82C-2458-88EE-679283196AD3}"/>
              </a:ext>
            </a:extLst>
          </p:cNvPr>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3" name="Picture 12">
            <a:extLst>
              <a:ext uri="{FF2B5EF4-FFF2-40B4-BE49-F238E27FC236}">
                <a16:creationId xmlns:a16="http://schemas.microsoft.com/office/drawing/2014/main" id="{C0FEC753-510F-ED11-AFA9-D0FCFA9109A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63884" y="3898388"/>
            <a:ext cx="3513880" cy="2076115"/>
          </a:xfrm>
          <a:prstGeom prst="rect">
            <a:avLst/>
          </a:prstGeom>
        </p:spPr>
      </p:pic>
    </p:spTree>
    <p:extLst>
      <p:ext uri="{BB962C8B-B14F-4D97-AF65-F5344CB8AC3E}">
        <p14:creationId xmlns:p14="http://schemas.microsoft.com/office/powerpoint/2010/main" val="2537243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p:cNvSpPr>
            <a:spLocks noGrp="1"/>
          </p:cNvSpPr>
          <p:nvPr>
            <p:ph type="title"/>
          </p:nvPr>
        </p:nvSpPr>
        <p:spPr>
          <a:xfrm>
            <a:off x="457200" y="368135"/>
            <a:ext cx="8229600" cy="676895"/>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en-US" sz="3600" b="1" dirty="0">
                <a:solidFill>
                  <a:srgbClr val="002060"/>
                </a:solidFill>
                <a:latin typeface="+mn-lt"/>
                <a:ea typeface="+mn-ea"/>
                <a:cs typeface="+mn-cs"/>
              </a:rPr>
              <a:t>PROJECT APPROACH</a:t>
            </a:r>
          </a:p>
        </p:txBody>
      </p:sp>
      <p:sp>
        <p:nvSpPr>
          <p:cNvPr id="6" name="Rectangle 5"/>
          <p:cNvSpPr/>
          <p:nvPr/>
        </p:nvSpPr>
        <p:spPr>
          <a:xfrm>
            <a:off x="457200" y="1134533"/>
            <a:ext cx="8464858" cy="5986254"/>
          </a:xfrm>
          <a:prstGeom prst="rect">
            <a:avLst/>
          </a:prstGeom>
        </p:spPr>
        <p:txBody>
          <a:bodyPr wrap="square">
            <a:spAutoFit/>
          </a:bodyPr>
          <a:lstStyle/>
          <a:p>
            <a:pPr algn="just">
              <a:spcBef>
                <a:spcPct val="50000"/>
              </a:spcBef>
              <a:buFont typeface="Wingdings" pitchFamily="2" charset="2"/>
              <a:buChar char="Ø"/>
            </a:pPr>
            <a:r>
              <a:rPr lang="en-US" altLang="en-US" sz="2000" dirty="0">
                <a:hlinkClick r:id="rId2" action="ppaction://hlinkfile"/>
              </a:rPr>
              <a:t> </a:t>
            </a:r>
            <a:r>
              <a:rPr lang="en-US" altLang="en-US" sz="2000" spc="-15" dirty="0">
                <a:solidFill>
                  <a:srgbClr val="4D5B6B"/>
                </a:solidFill>
                <a:latin typeface="Calibri"/>
                <a:cs typeface="Calibri"/>
                <a:hlinkClick r:id="rId2" action="ppaction://hlinkfile"/>
              </a:rPr>
              <a:t>CASH FLOW </a:t>
            </a:r>
            <a:endParaRPr lang="en-US" altLang="en-US" sz="2000" spc="-15" dirty="0">
              <a:solidFill>
                <a:srgbClr val="4D5B6B"/>
              </a:solidFill>
              <a:latin typeface="Calibri"/>
              <a:cs typeface="Calibri"/>
            </a:endParaRPr>
          </a:p>
          <a:p>
            <a:pPr algn="just">
              <a:spcBef>
                <a:spcPct val="50000"/>
              </a:spcBef>
              <a:buFont typeface="Wingdings" pitchFamily="2" charset="2"/>
              <a:buChar char="Ø"/>
            </a:pPr>
            <a:r>
              <a:rPr lang="en-US" altLang="en-US" sz="2000" spc="-15" dirty="0">
                <a:solidFill>
                  <a:srgbClr val="4D5B6B"/>
                </a:solidFill>
                <a:latin typeface="Calibri"/>
                <a:cs typeface="Calibri"/>
                <a:hlinkClick r:id="rId2" action="ppaction://hlinkfile"/>
              </a:rPr>
              <a:t>WORK SCHEDULE</a:t>
            </a:r>
            <a:endParaRPr lang="en-US" altLang="en-US" sz="2000" spc="-15" dirty="0">
              <a:solidFill>
                <a:srgbClr val="4D5B6B"/>
              </a:solidFill>
              <a:latin typeface="Calibri"/>
              <a:cs typeface="Calibri"/>
            </a:endParaRPr>
          </a:p>
          <a:p>
            <a:pPr algn="just">
              <a:spcBef>
                <a:spcPct val="50000"/>
              </a:spcBef>
              <a:buFont typeface="Wingdings" pitchFamily="2" charset="2"/>
              <a:buChar char="Ø"/>
            </a:pPr>
            <a:r>
              <a:rPr lang="en-US" altLang="en-US" sz="2000" spc="-15" dirty="0">
                <a:solidFill>
                  <a:srgbClr val="4D5B6B"/>
                </a:solidFill>
                <a:latin typeface="Calibri"/>
                <a:cs typeface="Calibri"/>
                <a:hlinkClick r:id="rId2" action="ppaction://hlinkfile"/>
              </a:rPr>
              <a:t>MANPOWER PLANNING</a:t>
            </a:r>
            <a:endParaRPr lang="en-US" altLang="en-US" sz="2000" spc="-15" dirty="0">
              <a:solidFill>
                <a:srgbClr val="4D5B6B"/>
              </a:solidFill>
              <a:latin typeface="Calibri"/>
              <a:cs typeface="Calibri"/>
            </a:endParaRPr>
          </a:p>
          <a:p>
            <a:pPr algn="just">
              <a:spcBef>
                <a:spcPct val="50000"/>
              </a:spcBef>
              <a:buFont typeface="Wingdings" pitchFamily="2" charset="2"/>
              <a:buChar char="Ø"/>
            </a:pPr>
            <a:r>
              <a:rPr lang="en-US" altLang="en-US" sz="2000" spc="-15" dirty="0">
                <a:solidFill>
                  <a:srgbClr val="4D5B6B"/>
                </a:solidFill>
                <a:latin typeface="Calibri"/>
                <a:cs typeface="Calibri"/>
                <a:hlinkClick r:id="rId2" action="ppaction://hlinkfile"/>
              </a:rPr>
              <a:t>ORGANIZATION CHART</a:t>
            </a:r>
            <a:endParaRPr lang="en-US" altLang="en-US" sz="2000" spc="-15" dirty="0">
              <a:solidFill>
                <a:srgbClr val="4D5B6B"/>
              </a:solidFill>
              <a:latin typeface="Calibri"/>
              <a:cs typeface="Calibri"/>
            </a:endParaRPr>
          </a:p>
          <a:p>
            <a:pPr algn="just">
              <a:spcBef>
                <a:spcPct val="50000"/>
              </a:spcBef>
              <a:buFont typeface="Wingdings" pitchFamily="2" charset="2"/>
              <a:buChar char="Ø"/>
            </a:pPr>
            <a:r>
              <a:rPr lang="en-US" altLang="en-US" sz="2000" spc="-15" dirty="0">
                <a:solidFill>
                  <a:srgbClr val="4D5B6B"/>
                </a:solidFill>
                <a:latin typeface="Calibri"/>
                <a:cs typeface="Calibri"/>
              </a:rPr>
              <a:t>SITE MOBILIZATION</a:t>
            </a:r>
            <a:endParaRPr lang="en-US" altLang="en-US" sz="2000" dirty="0"/>
          </a:p>
          <a:p>
            <a:pPr algn="just">
              <a:spcBef>
                <a:spcPct val="50000"/>
              </a:spcBef>
              <a:buFont typeface="Wingdings" pitchFamily="2" charset="2"/>
              <a:buChar char="Ø"/>
            </a:pPr>
            <a:r>
              <a:rPr lang="en-US" altLang="en-US" sz="2000" spc="-15" dirty="0">
                <a:solidFill>
                  <a:srgbClr val="4D5B6B"/>
                </a:solidFill>
                <a:latin typeface="Calibri"/>
                <a:cs typeface="Calibri"/>
              </a:rPr>
              <a:t> DESIGN &amp; VALUE ENGINEERING </a:t>
            </a:r>
          </a:p>
          <a:p>
            <a:pPr algn="just">
              <a:spcBef>
                <a:spcPct val="50000"/>
              </a:spcBef>
              <a:buFont typeface="Wingdings" pitchFamily="2" charset="2"/>
              <a:buChar char="Ø"/>
            </a:pPr>
            <a:r>
              <a:rPr lang="en-US" altLang="en-US" sz="2000" spc="-15" dirty="0">
                <a:solidFill>
                  <a:srgbClr val="4D5B6B"/>
                </a:solidFill>
                <a:latin typeface="Calibri"/>
                <a:cs typeface="Calibri"/>
              </a:rPr>
              <a:t> SUBMISSION OF SHOP DRAWINGS. </a:t>
            </a:r>
          </a:p>
          <a:p>
            <a:pPr algn="just">
              <a:spcBef>
                <a:spcPct val="50000"/>
              </a:spcBef>
              <a:buFont typeface="Wingdings" pitchFamily="2" charset="2"/>
              <a:buChar char="Ø"/>
            </a:pPr>
            <a:r>
              <a:rPr lang="en-US" altLang="en-US" sz="2000" spc="-15" dirty="0">
                <a:solidFill>
                  <a:srgbClr val="4D5B6B"/>
                </a:solidFill>
                <a:latin typeface="Calibri"/>
                <a:cs typeface="Calibri"/>
              </a:rPr>
              <a:t> OFFICE &amp; STORE SETUP.</a:t>
            </a:r>
          </a:p>
          <a:p>
            <a:pPr algn="just">
              <a:spcBef>
                <a:spcPct val="50000"/>
              </a:spcBef>
              <a:buFont typeface="Wingdings" pitchFamily="2" charset="2"/>
              <a:buChar char="Ø"/>
            </a:pPr>
            <a:r>
              <a:rPr lang="en-US" altLang="en-US" sz="2000" spc="-15" dirty="0">
                <a:solidFill>
                  <a:srgbClr val="4D5B6B"/>
                </a:solidFill>
                <a:latin typeface="Calibri"/>
                <a:cs typeface="Calibri"/>
              </a:rPr>
              <a:t> COMPLIANCES.</a:t>
            </a:r>
          </a:p>
          <a:p>
            <a:pPr algn="just">
              <a:spcBef>
                <a:spcPct val="50000"/>
              </a:spcBef>
            </a:pPr>
            <a:endParaRPr lang="en-US" altLang="en-US" sz="2400" spc="-15" dirty="0">
              <a:solidFill>
                <a:srgbClr val="4D5B6B"/>
              </a:solidFill>
              <a:latin typeface="Calibri"/>
              <a:cs typeface="Calibri"/>
            </a:endParaRPr>
          </a:p>
          <a:p>
            <a:pPr algn="just">
              <a:spcBef>
                <a:spcPct val="50000"/>
              </a:spcBef>
            </a:pPr>
            <a:r>
              <a:rPr lang="en-US" altLang="en-US" sz="2400" spc="-15" dirty="0">
                <a:solidFill>
                  <a:srgbClr val="4D5B6B"/>
                </a:solidFill>
                <a:latin typeface="Calibri"/>
                <a:cs typeface="Calibri"/>
              </a:rPr>
              <a:t> </a:t>
            </a:r>
          </a:p>
          <a:p>
            <a:pPr algn="just">
              <a:spcBef>
                <a:spcPct val="50000"/>
              </a:spcBef>
            </a:pPr>
            <a:r>
              <a:rPr lang="en-US" altLang="en-US" sz="2400" spc="-15" dirty="0">
                <a:solidFill>
                  <a:srgbClr val="4D5B6B"/>
                </a:solidFill>
                <a:latin typeface="Calibri"/>
                <a:cs typeface="Calibri"/>
              </a:rPr>
              <a:t>    </a:t>
            </a:r>
          </a:p>
          <a:p>
            <a:pPr algn="just">
              <a:spcBef>
                <a:spcPct val="50000"/>
              </a:spcBef>
            </a:pPr>
            <a:endParaRPr lang="en-US" altLang="en-US" sz="1000" spc="-15" dirty="0">
              <a:solidFill>
                <a:srgbClr val="4D5B6B"/>
              </a:solidFill>
              <a:latin typeface="Calibri"/>
              <a:cs typeface="Calibri"/>
            </a:endParaRPr>
          </a:p>
        </p:txBody>
      </p:sp>
    </p:spTree>
    <p:extLst>
      <p:ext uri="{BB962C8B-B14F-4D97-AF65-F5344CB8AC3E}">
        <p14:creationId xmlns:p14="http://schemas.microsoft.com/office/powerpoint/2010/main" val="102905441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7594027</TotalTime>
  <Words>4227</Words>
  <Application>Microsoft Office PowerPoint</Application>
  <PresentationFormat>On-screen Show (4:3)</PresentationFormat>
  <Paragraphs>412</Paragraphs>
  <Slides>34</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2" baseType="lpstr">
      <vt:lpstr>Arial</vt:lpstr>
      <vt:lpstr>Calibri</vt:lpstr>
      <vt:lpstr>Franklin Gothic Book</vt:lpstr>
      <vt:lpstr>Perpetua</vt:lpstr>
      <vt:lpstr>Wingdings</vt:lpstr>
      <vt:lpstr>Wingdings 2</vt:lpstr>
      <vt:lpstr>Equity</vt:lpstr>
      <vt:lpstr>think-cell Slide</vt:lpstr>
      <vt:lpstr>About Us . . .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PROJECT APPROACH</vt:lpstr>
      <vt:lpstr>PowerPoint Presentation</vt:lpstr>
      <vt:lpstr>PowerPoint Presentation</vt:lpstr>
      <vt:lpstr>PowerPoint Presentation</vt:lpstr>
      <vt:lpstr>PowerPoint Presentation</vt:lpstr>
      <vt:lpstr>PowerPoint Presentation</vt:lpstr>
      <vt:lpstr>QUALITY ASSURANCE PLAN PLUMBING (PART - II)  </vt:lpstr>
      <vt:lpstr>QUALITY ASSURANCE PLAN PLUMBING (PART - III)  </vt:lpstr>
      <vt:lpstr>QUALITY ASSURANCE PLAN PLUMBING (PART - IV)  </vt:lpstr>
      <vt:lpstr>PowerPoint Presentation</vt:lpstr>
      <vt:lpstr>QUALITY ASSURANCE PLAN FIRE FIGHTING (PART – II)  </vt:lpstr>
      <vt:lpstr>QUALITY ASSURANCE PLAN FIRE FIGHTING (PART – III)  </vt:lpstr>
      <vt:lpstr>QUALITY ASSURANCE PLAN FIRE FIGHTING (PART – IV)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UNIQUE</dc:creator>
  <cp:lastModifiedBy>PC-2</cp:lastModifiedBy>
  <cp:revision>1773</cp:revision>
  <dcterms:created xsi:type="dcterms:W3CDTF">2015-12-08T20:55:52Z</dcterms:created>
  <dcterms:modified xsi:type="dcterms:W3CDTF">2026-02-07T12:37:56Z</dcterms:modified>
</cp:coreProperties>
</file>